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63" r:id="rId2"/>
    <p:sldId id="265" r:id="rId3"/>
    <p:sldId id="264" r:id="rId4"/>
    <p:sldId id="284" r:id="rId5"/>
    <p:sldId id="270" r:id="rId6"/>
    <p:sldId id="271" r:id="rId7"/>
    <p:sldId id="285" r:id="rId8"/>
    <p:sldId id="274" r:id="rId9"/>
    <p:sldId id="286" r:id="rId10"/>
    <p:sldId id="275" r:id="rId11"/>
    <p:sldId id="289" r:id="rId12"/>
    <p:sldId id="288" r:id="rId13"/>
    <p:sldId id="279" r:id="rId14"/>
    <p:sldId id="278" r:id="rId15"/>
    <p:sldId id="290" r:id="rId16"/>
    <p:sldId id="292" r:id="rId17"/>
    <p:sldId id="300" r:id="rId18"/>
    <p:sldId id="302" r:id="rId19"/>
    <p:sldId id="303" r:id="rId20"/>
    <p:sldId id="304" r:id="rId21"/>
    <p:sldId id="301" r:id="rId22"/>
    <p:sldId id="281" r:id="rId23"/>
    <p:sldId id="296" r:id="rId24"/>
    <p:sldId id="294" r:id="rId25"/>
    <p:sldId id="295" r:id="rId26"/>
    <p:sldId id="297" r:id="rId27"/>
    <p:sldId id="298" r:id="rId28"/>
  </p:sldIdLst>
  <p:sldSz cx="9144000" cy="6858000" type="screen4x3"/>
  <p:notesSz cx="6858000" cy="9144000"/>
  <p:defaultTextStyle>
    <a:defPPr>
      <a:defRPr lang="en-US"/>
    </a:defPPr>
    <a:lvl1pPr algn="r" rtl="1" fontAlgn="base">
      <a:spcBef>
        <a:spcPct val="0"/>
      </a:spcBef>
      <a:spcAft>
        <a:spcPct val="0"/>
      </a:spcAft>
      <a:defRPr kern="1200">
        <a:solidFill>
          <a:schemeClr val="tx1"/>
        </a:solidFill>
        <a:latin typeface="Garamond" pitchFamily="18" charset="0"/>
        <a:ea typeface="+mn-ea"/>
        <a:cs typeface="Arial" charset="0"/>
      </a:defRPr>
    </a:lvl1pPr>
    <a:lvl2pPr marL="457200" algn="r" rtl="1" fontAlgn="base">
      <a:spcBef>
        <a:spcPct val="0"/>
      </a:spcBef>
      <a:spcAft>
        <a:spcPct val="0"/>
      </a:spcAft>
      <a:defRPr kern="1200">
        <a:solidFill>
          <a:schemeClr val="tx1"/>
        </a:solidFill>
        <a:latin typeface="Garamond" pitchFamily="18" charset="0"/>
        <a:ea typeface="+mn-ea"/>
        <a:cs typeface="Arial" charset="0"/>
      </a:defRPr>
    </a:lvl2pPr>
    <a:lvl3pPr marL="914400" algn="r" rtl="1" fontAlgn="base">
      <a:spcBef>
        <a:spcPct val="0"/>
      </a:spcBef>
      <a:spcAft>
        <a:spcPct val="0"/>
      </a:spcAft>
      <a:defRPr kern="1200">
        <a:solidFill>
          <a:schemeClr val="tx1"/>
        </a:solidFill>
        <a:latin typeface="Garamond" pitchFamily="18" charset="0"/>
        <a:ea typeface="+mn-ea"/>
        <a:cs typeface="Arial" charset="0"/>
      </a:defRPr>
    </a:lvl3pPr>
    <a:lvl4pPr marL="1371600" algn="r" rtl="1" fontAlgn="base">
      <a:spcBef>
        <a:spcPct val="0"/>
      </a:spcBef>
      <a:spcAft>
        <a:spcPct val="0"/>
      </a:spcAft>
      <a:defRPr kern="1200">
        <a:solidFill>
          <a:schemeClr val="tx1"/>
        </a:solidFill>
        <a:latin typeface="Garamond" pitchFamily="18" charset="0"/>
        <a:ea typeface="+mn-ea"/>
        <a:cs typeface="Arial" charset="0"/>
      </a:defRPr>
    </a:lvl4pPr>
    <a:lvl5pPr marL="1828800" algn="r" rtl="1" fontAlgn="base">
      <a:spcBef>
        <a:spcPct val="0"/>
      </a:spcBef>
      <a:spcAft>
        <a:spcPct val="0"/>
      </a:spcAft>
      <a:defRPr kern="1200">
        <a:solidFill>
          <a:schemeClr val="tx1"/>
        </a:solidFill>
        <a:latin typeface="Garamond" pitchFamily="18" charset="0"/>
        <a:ea typeface="+mn-ea"/>
        <a:cs typeface="Arial" charset="0"/>
      </a:defRPr>
    </a:lvl5pPr>
    <a:lvl6pPr marL="2286000" algn="r" defTabSz="914400" rtl="1" eaLnBrk="1" latinLnBrk="0" hangingPunct="1">
      <a:defRPr kern="1200">
        <a:solidFill>
          <a:schemeClr val="tx1"/>
        </a:solidFill>
        <a:latin typeface="Garamond" pitchFamily="18" charset="0"/>
        <a:ea typeface="+mn-ea"/>
        <a:cs typeface="Arial" charset="0"/>
      </a:defRPr>
    </a:lvl6pPr>
    <a:lvl7pPr marL="2743200" algn="r" defTabSz="914400" rtl="1" eaLnBrk="1" latinLnBrk="0" hangingPunct="1">
      <a:defRPr kern="1200">
        <a:solidFill>
          <a:schemeClr val="tx1"/>
        </a:solidFill>
        <a:latin typeface="Garamond" pitchFamily="18" charset="0"/>
        <a:ea typeface="+mn-ea"/>
        <a:cs typeface="Arial" charset="0"/>
      </a:defRPr>
    </a:lvl7pPr>
    <a:lvl8pPr marL="3200400" algn="r" defTabSz="914400" rtl="1" eaLnBrk="1" latinLnBrk="0" hangingPunct="1">
      <a:defRPr kern="1200">
        <a:solidFill>
          <a:schemeClr val="tx1"/>
        </a:solidFill>
        <a:latin typeface="Garamond" pitchFamily="18" charset="0"/>
        <a:ea typeface="+mn-ea"/>
        <a:cs typeface="Arial" charset="0"/>
      </a:defRPr>
    </a:lvl8pPr>
    <a:lvl9pPr marL="3657600" algn="r" defTabSz="914400" rtl="1" eaLnBrk="1" latinLnBrk="0" hangingPunct="1">
      <a:defRPr kern="1200">
        <a:solidFill>
          <a:schemeClr val="tx1"/>
        </a:solidFill>
        <a:latin typeface="Garamond"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1" autoAdjust="0"/>
    <p:restoredTop sz="94646" autoAdjust="0"/>
  </p:normalViewPr>
  <p:slideViewPr>
    <p:cSldViewPr>
      <p:cViewPr varScale="1">
        <p:scale>
          <a:sx n="79" d="100"/>
          <a:sy n="79" d="100"/>
        </p:scale>
        <p:origin x="-948"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fa-I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fa-I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fa-I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fa-I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fa-I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fa-I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fa-IR"/>
            </a:p>
          </p:txBody>
        </p:sp>
      </p:grpSp>
      <p:sp>
        <p:nvSpPr>
          <p:cNvPr id="10138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0138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AC504A5F-1DC0-4067-8CBB-A8CC8AB3E1B4}" type="datetimeFigureOut">
              <a:rPr lang="en-US"/>
              <a:pPr>
                <a:defRPr/>
              </a:pPr>
              <a:t>8/5/2020</a:t>
            </a:fld>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72D0D38-F1C0-4109-A4F0-ABBCFF3EAEDD}" type="slidenum">
              <a:rPr lang="fa-IR"/>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9FE0AEAE-6D2D-486C-AD87-4E2DFFF93D56}" type="datetimeFigureOut">
              <a:rPr lang="en-US"/>
              <a:pPr>
                <a:defRPr/>
              </a:pPr>
              <a:t>8/5/2020</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9F09954-2DDD-480C-8535-BACCEBFCBCCF}" type="slidenum">
              <a:rPr lang="fa-IR"/>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8E098B33-76CC-48F8-9022-A22CB5F2E7AB}" type="datetimeFigureOut">
              <a:rPr lang="en-US"/>
              <a:pPr>
                <a:defRPr/>
              </a:pPr>
              <a:t>8/5/2020</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5E576DF-3356-4CD5-A272-4DE47D0DC393}" type="slidenum">
              <a:rPr lang="fa-IR"/>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Rectangle 2"/>
          <p:cNvSpPr>
            <a:spLocks noGrp="1" noChangeArrowheads="1"/>
          </p:cNvSpPr>
          <p:nvPr>
            <p:ph type="dt" sz="half" idx="10"/>
          </p:nvPr>
        </p:nvSpPr>
        <p:spPr>
          <a:ln/>
        </p:spPr>
        <p:txBody>
          <a:bodyPr/>
          <a:lstStyle>
            <a:lvl1pPr>
              <a:defRPr/>
            </a:lvl1pPr>
          </a:lstStyle>
          <a:p>
            <a:pPr>
              <a:defRPr/>
            </a:pPr>
            <a:fld id="{96E8F351-CD79-4220-9E05-AAAA767B91FF}" type="datetimeFigureOut">
              <a:rPr lang="en-US"/>
              <a:pPr>
                <a:defRPr/>
              </a:pPr>
              <a:t>8/5/2020</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106C69-E505-454B-B008-C14AFCD0DDAB}" type="slidenum">
              <a:rPr lang="fa-IR"/>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400D52BB-D716-40E7-80AA-89B12907053A}" type="datetimeFigureOut">
              <a:rPr lang="en-US"/>
              <a:pPr>
                <a:defRPr/>
              </a:pPr>
              <a:t>8/5/2020</a:t>
            </a:fld>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F967C2E-C7B8-4351-8DA4-6648F844BAC6}" type="slidenum">
              <a:rPr lang="fa-IR"/>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Rectangle 2"/>
          <p:cNvSpPr>
            <a:spLocks noGrp="1" noChangeArrowheads="1"/>
          </p:cNvSpPr>
          <p:nvPr>
            <p:ph type="dt" sz="half" idx="10"/>
          </p:nvPr>
        </p:nvSpPr>
        <p:spPr>
          <a:ln/>
        </p:spPr>
        <p:txBody>
          <a:bodyPr/>
          <a:lstStyle>
            <a:lvl1pPr>
              <a:defRPr/>
            </a:lvl1pPr>
          </a:lstStyle>
          <a:p>
            <a:pPr>
              <a:defRPr/>
            </a:pPr>
            <a:fld id="{23A22B5B-E7C0-477E-8292-1820B14DA939}" type="datetimeFigureOut">
              <a:rPr lang="en-US"/>
              <a:pPr>
                <a:defRPr/>
              </a:pPr>
              <a:t>8/5/2020</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94B22E0-6082-4ABE-B45B-403D5BDEDE82}" type="slidenum">
              <a:rPr lang="fa-IR"/>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Rectangle 2"/>
          <p:cNvSpPr>
            <a:spLocks noGrp="1" noChangeArrowheads="1"/>
          </p:cNvSpPr>
          <p:nvPr>
            <p:ph type="dt" sz="half" idx="10"/>
          </p:nvPr>
        </p:nvSpPr>
        <p:spPr>
          <a:ln/>
        </p:spPr>
        <p:txBody>
          <a:bodyPr/>
          <a:lstStyle>
            <a:lvl1pPr>
              <a:defRPr/>
            </a:lvl1pPr>
          </a:lstStyle>
          <a:p>
            <a:pPr>
              <a:defRPr/>
            </a:pPr>
            <a:fld id="{87A71B1A-DCB2-441B-938C-D24C3BE44C9B}" type="datetimeFigureOut">
              <a:rPr lang="en-US"/>
              <a:pPr>
                <a:defRPr/>
              </a:pPr>
              <a:t>8/5/2020</a:t>
            </a:fld>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C05DAA14-41CE-4CEF-BEAC-697C16EF2234}" type="slidenum">
              <a:rPr lang="fa-IR"/>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Rectangle 2"/>
          <p:cNvSpPr>
            <a:spLocks noGrp="1" noChangeArrowheads="1"/>
          </p:cNvSpPr>
          <p:nvPr>
            <p:ph type="dt" sz="half" idx="10"/>
          </p:nvPr>
        </p:nvSpPr>
        <p:spPr>
          <a:ln/>
        </p:spPr>
        <p:txBody>
          <a:bodyPr/>
          <a:lstStyle>
            <a:lvl1pPr>
              <a:defRPr/>
            </a:lvl1pPr>
          </a:lstStyle>
          <a:p>
            <a:pPr>
              <a:defRPr/>
            </a:pPr>
            <a:fld id="{1E3AC65A-EDA6-4F03-9ED8-FD6406003389}" type="datetimeFigureOut">
              <a:rPr lang="en-US"/>
              <a:pPr>
                <a:defRPr/>
              </a:pPr>
              <a:t>8/5/2020</a:t>
            </a:fld>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5933CECF-E661-43B4-9778-804161216948}" type="slidenum">
              <a:rPr lang="fa-IR"/>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798F30C3-CA9B-41EA-BCAD-2E31599AAA7F}" type="datetimeFigureOut">
              <a:rPr lang="en-US"/>
              <a:pPr>
                <a:defRPr/>
              </a:pPr>
              <a:t>8/5/2020</a:t>
            </a:fld>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A8216731-5FD9-4007-9CF1-984558FCCB59}" type="slidenum">
              <a:rPr lang="fa-IR"/>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96782820-D55D-4B14-A36D-B81C3618CF5E}" type="datetimeFigureOut">
              <a:rPr lang="en-US"/>
              <a:pPr>
                <a:defRPr/>
              </a:pPr>
              <a:t>8/5/2020</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2BE288E9-D262-430C-87CC-8D340EBE2052}" type="slidenum">
              <a:rPr lang="fa-IR"/>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6F1E6B0A-626D-4552-B82D-291DADA4FD1D}" type="datetimeFigureOut">
              <a:rPr lang="en-US"/>
              <a:pPr>
                <a:defRPr/>
              </a:pPr>
              <a:t>8/5/2020</a:t>
            </a:fld>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4472FE9-4FBC-41FE-A937-DFA57C3024F6}" type="slidenum">
              <a:rPr lang="fa-IR"/>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latin typeface="Arial" charset="0"/>
              </a:defRPr>
            </a:lvl1pPr>
          </a:lstStyle>
          <a:p>
            <a:pPr>
              <a:defRPr/>
            </a:pPr>
            <a:fld id="{B858FE8E-B497-433D-9382-DAAE11A96D6E}" type="datetimeFigureOut">
              <a:rPr lang="en-US"/>
              <a:pPr>
                <a:defRPr/>
              </a:pPr>
              <a:t>8/5/2020</a:t>
            </a:fld>
            <a:endParaRPr lang="en-US"/>
          </a:p>
        </p:txBody>
      </p:sp>
      <p:sp>
        <p:nvSpPr>
          <p:cNvPr id="10035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latin typeface="Arial" charset="0"/>
              </a:defRPr>
            </a:lvl1pPr>
          </a:lstStyle>
          <a:p>
            <a:pPr>
              <a:defRPr/>
            </a:pPr>
            <a:fld id="{F0FE4C4E-132E-4394-95DF-F7C70812BC7B}" type="slidenum">
              <a:rPr lang="fa-IR"/>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0035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fa-IR"/>
              </a:p>
            </p:txBody>
          </p:sp>
          <p:sp>
            <p:nvSpPr>
              <p:cNvPr id="10035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fa-IR"/>
              </a:p>
            </p:txBody>
          </p:sp>
          <p:sp>
            <p:nvSpPr>
              <p:cNvPr id="10036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fa-IR"/>
              </a:p>
            </p:txBody>
          </p:sp>
          <p:sp>
            <p:nvSpPr>
              <p:cNvPr id="10036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fa-IR"/>
              </a:p>
            </p:txBody>
          </p:sp>
          <p:sp>
            <p:nvSpPr>
              <p:cNvPr id="10036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fa-IR"/>
              </a:p>
            </p:txBody>
          </p:sp>
        </p:grpSp>
        <p:sp>
          <p:nvSpPr>
            <p:cNvPr id="10036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fa-IR"/>
            </a:p>
          </p:txBody>
        </p:sp>
        <p:sp>
          <p:nvSpPr>
            <p:cNvPr id="10036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fa-IR"/>
            </a:p>
          </p:txBody>
        </p:sp>
      </p:grpSp>
      <p:sp>
        <p:nvSpPr>
          <p:cNvPr id="10036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036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rtl="0">
              <a:defRPr sz="1200">
                <a:latin typeface="Arial" charset="0"/>
              </a:defRPr>
            </a:lvl1pPr>
          </a:lstStyle>
          <a:p>
            <a:pPr>
              <a:defRPr/>
            </a:pPr>
            <a:endParaRPr lang="en-US"/>
          </a:p>
        </p:txBody>
      </p:sp>
      <p:sp>
        <p:nvSpPr>
          <p:cNvPr id="10036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11"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iming>
    <p:tnLst>
      <p:par>
        <p:cTn id="1" dur="indefinite" restart="never" nodeType="tmRoot"/>
      </p:par>
    </p:tnLst>
  </p:timing>
  <p:txStyles>
    <p:titleStyle>
      <a:lvl1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2pPr>
      <a:lvl3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3pPr>
      <a:lvl4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4pPr>
      <a:lvl5pPr algn="ctr" rtl="1"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5pPr>
      <a:lvl6pPr marL="4572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1"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r" rtl="1"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idx="4294967295"/>
          </p:nvPr>
        </p:nvSpPr>
        <p:spPr/>
        <p:txBody>
          <a:bodyPr/>
          <a:lstStyle/>
          <a:p>
            <a:pPr eaLnBrk="1" hangingPunct="1">
              <a:defRPr/>
            </a:pPr>
            <a:r>
              <a:rPr lang="fa-IR">
                <a:cs typeface="Times New Roman" pitchFamily="18" charset="0"/>
              </a:rPr>
              <a:t>اساس بانک شیر </a:t>
            </a:r>
            <a:endParaRPr lang="en-US"/>
          </a:p>
        </p:txBody>
      </p:sp>
      <p:sp>
        <p:nvSpPr>
          <p:cNvPr id="15362" name="Content Placeholder 2"/>
          <p:cNvSpPr>
            <a:spLocks noGrp="1"/>
          </p:cNvSpPr>
          <p:nvPr>
            <p:ph idx="4294967295"/>
          </p:nvPr>
        </p:nvSpPr>
        <p:spPr/>
        <p:txBody>
          <a:bodyPr/>
          <a:lstStyle/>
          <a:p>
            <a:pPr eaLnBrk="1" hangingPunct="1">
              <a:buFont typeface="Wingdings" pitchFamily="2" charset="2"/>
              <a:buNone/>
              <a:defRPr/>
            </a:pPr>
            <a:endParaRPr lang="fa-IR" smtClean="0"/>
          </a:p>
          <a:p>
            <a:pPr eaLnBrk="1" hangingPunct="1">
              <a:defRPr/>
            </a:pPr>
            <a:r>
              <a:rPr lang="fa-IR" smtClean="0"/>
              <a:t>جمع آوری شیر (</a:t>
            </a:r>
            <a:r>
              <a:rPr lang="en-US" smtClean="0"/>
              <a:t>milk collection </a:t>
            </a:r>
            <a:r>
              <a:rPr lang="fa-IR" smtClean="0"/>
              <a:t> )</a:t>
            </a:r>
          </a:p>
          <a:p>
            <a:pPr eaLnBrk="1" hangingPunct="1">
              <a:defRPr/>
            </a:pPr>
            <a:r>
              <a:rPr lang="fa-IR" smtClean="0"/>
              <a:t>ذخیره سازی شیر (</a:t>
            </a:r>
            <a:r>
              <a:rPr lang="en-US" smtClean="0"/>
              <a:t>storage</a:t>
            </a:r>
            <a:r>
              <a:rPr lang="fa-IR" smtClean="0"/>
              <a:t>)</a:t>
            </a:r>
          </a:p>
          <a:p>
            <a:pPr eaLnBrk="1" hangingPunct="1">
              <a:defRPr/>
            </a:pPr>
            <a:r>
              <a:rPr lang="fa-IR" smtClean="0"/>
              <a:t>پردازش شیر (</a:t>
            </a:r>
            <a:r>
              <a:rPr lang="en-US" smtClean="0"/>
              <a:t>processing</a:t>
            </a:r>
            <a:r>
              <a:rPr lang="fa-IR" smtClean="0"/>
              <a:t>)</a:t>
            </a:r>
          </a:p>
          <a:p>
            <a:pPr eaLnBrk="1" hangingPunct="1">
              <a:defRPr/>
            </a:pPr>
            <a:r>
              <a:rPr lang="fa-IR" smtClean="0">
                <a:latin typeface="Arial" charset="0"/>
              </a:rPr>
              <a:t> هدف از بانک شیر مادر: تهیه و آماده سازی شیر مادر ،پاستوریزه شده ، جهت استفاده نوزادان نارس یا بیمارکه از شیر مادرشان به هر دلیلی محروم هستند .</a:t>
            </a:r>
          </a:p>
          <a:p>
            <a:pPr eaLnBrk="1" hangingPunct="1">
              <a:buFont typeface="Wingdings" pitchFamily="2" charset="2"/>
              <a:buNone/>
              <a:defRPr/>
            </a:pPr>
            <a:endParaRPr lang="en-US"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Content Placeholder 3"/>
          <p:cNvPicPr>
            <a:picLocks noChangeAspect="1"/>
          </p:cNvPicPr>
          <p:nvPr/>
        </p:nvPicPr>
        <p:blipFill>
          <a:blip r:embed="rId2"/>
          <a:srcRect/>
          <a:stretch>
            <a:fillRect/>
          </a:stretch>
        </p:blipFill>
        <p:spPr bwMode="auto">
          <a:xfrm>
            <a:off x="3071813" y="928688"/>
            <a:ext cx="3898900" cy="519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ctrTitle" idx="4294967295"/>
          </p:nvPr>
        </p:nvSpPr>
        <p:spPr>
          <a:xfrm>
            <a:off x="685800" y="2130425"/>
            <a:ext cx="7772400" cy="1470025"/>
          </a:xfrm>
        </p:spPr>
        <p:txBody>
          <a:bodyPr/>
          <a:lstStyle/>
          <a:p>
            <a:pPr eaLnBrk="1" hangingPunct="1">
              <a:defRPr/>
            </a:pPr>
            <a:r>
              <a:rPr lang="fa-IR" sz="6000">
                <a:cs typeface="Times New Roman" pitchFamily="18" charset="0"/>
              </a:rPr>
              <a:t>مراحل پاستوریزاسیون شیر </a:t>
            </a:r>
            <a:endParaRPr lang="en-US" sz="6000"/>
          </a:p>
        </p:txBody>
      </p:sp>
      <p:sp>
        <p:nvSpPr>
          <p:cNvPr id="3" name="Subtitle 2"/>
          <p:cNvSpPr>
            <a:spLocks noGrp="1"/>
          </p:cNvSpPr>
          <p:nvPr>
            <p:ph type="subTitle" idx="4294967295"/>
          </p:nvPr>
        </p:nvSpPr>
        <p:spPr>
          <a:xfrm>
            <a:off x="1371600" y="3889375"/>
            <a:ext cx="6400800" cy="1749425"/>
          </a:xfrm>
        </p:spPr>
        <p:txBody>
          <a:bodyPr>
            <a:normAutofit/>
          </a:bodyPr>
          <a:lstStyle/>
          <a:p>
            <a:pPr marL="0" indent="0" algn="ctr" eaLnBrk="1" hangingPunct="1">
              <a:buFont typeface="Wingdings" pitchFamily="2" charset="2"/>
              <a:buNone/>
              <a:defRPr/>
            </a:pPr>
            <a:endParaRPr lang="en-US">
              <a:solidFill>
                <a:srgbClr val="89898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en-US" sz="4000"/>
              <a:t>1- </a:t>
            </a:r>
            <a:r>
              <a:rPr lang="fa-IR" sz="4000">
                <a:cs typeface="Times New Roman" pitchFamily="18" charset="0"/>
              </a:rPr>
              <a:t> تایید صلاحیت و غربالگری مادر اهدا کننده شیر </a:t>
            </a:r>
            <a:endParaRPr lang="en-US" sz="4000"/>
          </a:p>
        </p:txBody>
      </p:sp>
      <p:sp>
        <p:nvSpPr>
          <p:cNvPr id="31746" name="Content Placeholder 2"/>
          <p:cNvSpPr>
            <a:spLocks noGrp="1"/>
          </p:cNvSpPr>
          <p:nvPr>
            <p:ph idx="4294967295"/>
          </p:nvPr>
        </p:nvSpPr>
        <p:spPr/>
        <p:txBody>
          <a:bodyPr/>
          <a:lstStyle/>
          <a:p>
            <a:pPr eaLnBrk="1" hangingPunct="1">
              <a:defRPr/>
            </a:pPr>
            <a:r>
              <a:rPr lang="fa-IR" smtClean="0"/>
              <a:t>مصاحبه با مادرو تکمیل فرم اهداء شیر</a:t>
            </a:r>
          </a:p>
          <a:p>
            <a:pPr eaLnBrk="1" hangingPunct="1">
              <a:defRPr/>
            </a:pPr>
            <a:r>
              <a:rPr lang="fa-IR" smtClean="0"/>
              <a:t>انجام آزمایشات سرولوژیک برای اهداکننده</a:t>
            </a:r>
          </a:p>
          <a:p>
            <a:pPr eaLnBrk="1" hangingPunct="1">
              <a:buFont typeface="Wingdings" pitchFamily="2" charset="2"/>
              <a:buNone/>
              <a:defRPr/>
            </a:pPr>
            <a:r>
              <a:rPr lang="fa-IR" smtClean="0"/>
              <a:t> </a:t>
            </a:r>
            <a:r>
              <a:rPr lang="en-US" smtClean="0"/>
              <a:t>a. HIV-1 and HIV-2</a:t>
            </a:r>
          </a:p>
          <a:p>
            <a:pPr eaLnBrk="1" hangingPunct="1">
              <a:buFont typeface="Wingdings" pitchFamily="2" charset="2"/>
              <a:buNone/>
              <a:defRPr/>
            </a:pPr>
            <a:r>
              <a:rPr lang="en-US" smtClean="0"/>
              <a:t>b. HTLV-I and HTLV-II</a:t>
            </a:r>
          </a:p>
          <a:p>
            <a:pPr eaLnBrk="1" hangingPunct="1">
              <a:buFont typeface="Wingdings" pitchFamily="2" charset="2"/>
              <a:buNone/>
              <a:defRPr/>
            </a:pPr>
            <a:r>
              <a:rPr lang="en-US" smtClean="0"/>
              <a:t>c. Hepatitis B</a:t>
            </a:r>
          </a:p>
          <a:p>
            <a:pPr eaLnBrk="1" hangingPunct="1">
              <a:buFont typeface="Wingdings" pitchFamily="2" charset="2"/>
              <a:buNone/>
              <a:defRPr/>
            </a:pPr>
            <a:r>
              <a:rPr lang="en-US" smtClean="0"/>
              <a:t>d. Hepatitis C</a:t>
            </a:r>
          </a:p>
          <a:p>
            <a:pPr eaLnBrk="1" hangingPunct="1">
              <a:buFont typeface="Wingdings" pitchFamily="2" charset="2"/>
              <a:buNone/>
              <a:defRPr/>
            </a:pPr>
            <a:r>
              <a:rPr lang="en-US" smtClean="0"/>
              <a:t>e. Syphilis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idx="4294967295"/>
          </p:nvPr>
        </p:nvSpPr>
        <p:spPr/>
        <p:txBody>
          <a:bodyPr/>
          <a:lstStyle/>
          <a:p>
            <a:pPr eaLnBrk="1" hangingPunct="1">
              <a:defRPr/>
            </a:pPr>
            <a:r>
              <a:rPr lang="fa-IR">
                <a:cs typeface="Times New Roman" pitchFamily="18" charset="0"/>
              </a:rPr>
              <a:t>چه مادرانی میتوانند شیر اهدا نمایند </a:t>
            </a:r>
            <a:endParaRPr lang="en-US"/>
          </a:p>
        </p:txBody>
      </p:sp>
      <p:sp>
        <p:nvSpPr>
          <p:cNvPr id="3" name="Content Placeholder 2"/>
          <p:cNvSpPr>
            <a:spLocks noGrp="1"/>
          </p:cNvSpPr>
          <p:nvPr>
            <p:ph idx="4294967295"/>
          </p:nvPr>
        </p:nvSpPr>
        <p:spPr>
          <a:xfrm>
            <a:off x="0" y="1844675"/>
            <a:ext cx="8675688" cy="5229225"/>
          </a:xfrm>
        </p:spPr>
        <p:txBody>
          <a:bodyPr>
            <a:normAutofit/>
          </a:bodyPr>
          <a:lstStyle/>
          <a:p>
            <a:pPr eaLnBrk="1" hangingPunct="1">
              <a:lnSpc>
                <a:spcPct val="80000"/>
              </a:lnSpc>
            </a:pPr>
            <a:r>
              <a:rPr lang="fa-IR" sz="2700" smtClean="0"/>
              <a:t>بارداری و زایمان نرمال داشته باشد </a:t>
            </a:r>
          </a:p>
          <a:p>
            <a:pPr eaLnBrk="1" hangingPunct="1">
              <a:lnSpc>
                <a:spcPct val="80000"/>
              </a:lnSpc>
            </a:pPr>
            <a:r>
              <a:rPr lang="fa-IR" sz="2700" smtClean="0"/>
              <a:t>از نظر سرولوژیکی برای آزمایشات منفی باشند </a:t>
            </a:r>
          </a:p>
          <a:p>
            <a:pPr eaLnBrk="1" hangingPunct="1">
              <a:lnSpc>
                <a:spcPct val="80000"/>
              </a:lnSpc>
            </a:pPr>
            <a:r>
              <a:rPr lang="fa-IR" sz="2700" smtClean="0"/>
              <a:t>بدون عفونت حاد یا مزمن باشند،در طی 12 ماه اخیر ،پیوند اعضاء یا تزریق خون نداشته باشد . </a:t>
            </a:r>
          </a:p>
          <a:p>
            <a:pPr eaLnBrk="1" hangingPunct="1">
              <a:lnSpc>
                <a:spcPct val="80000"/>
              </a:lnSpc>
            </a:pPr>
            <a:r>
              <a:rPr lang="fa-IR" sz="2700" smtClean="0"/>
              <a:t>عدم مصرف دارو و سیگار و الکل </a:t>
            </a:r>
          </a:p>
          <a:p>
            <a:pPr eaLnBrk="1" hangingPunct="1">
              <a:lnSpc>
                <a:spcPct val="80000"/>
              </a:lnSpc>
            </a:pPr>
            <a:r>
              <a:rPr lang="fa-IR" sz="2700" smtClean="0"/>
              <a:t>بتوانند بطور تمیز شیر را دوشیده و نگهداری کنند . فرزند خودش سالم بوده وزردی پاتولوژیک نداشته باشد </a:t>
            </a:r>
          </a:p>
          <a:p>
            <a:pPr eaLnBrk="1" hangingPunct="1">
              <a:lnSpc>
                <a:spcPct val="80000"/>
              </a:lnSpc>
            </a:pPr>
            <a:r>
              <a:rPr lang="fa-IR" sz="2700" smtClean="0"/>
              <a:t>مادر شیرده باشد حداکثر تا 6 الی 8 ماه پس از زایمان باشد (بدلیل پایین آمدن پروتئین شیر ) در صورت ادامه بعد از این مدت شیر باید از نر پروتئین و کالری تست شود </a:t>
            </a:r>
          </a:p>
          <a:p>
            <a:pPr eaLnBrk="1" hangingPunct="1">
              <a:lnSpc>
                <a:spcPct val="80000"/>
              </a:lnSpc>
            </a:pPr>
            <a:endParaRPr lang="en-US" sz="270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fa-IR" sz="4000">
                <a:cs typeface="Times New Roman" pitchFamily="18" charset="0"/>
              </a:rPr>
              <a:t>قدم دوم بررسی باکتریولوژیک شیر اهدایی </a:t>
            </a:r>
            <a:br>
              <a:rPr lang="fa-IR" sz="4000">
                <a:cs typeface="Times New Roman" pitchFamily="18" charset="0"/>
              </a:rPr>
            </a:br>
            <a:endParaRPr lang="en-US" sz="4000"/>
          </a:p>
        </p:txBody>
      </p:sp>
      <p:sp>
        <p:nvSpPr>
          <p:cNvPr id="3" name="Content Placeholder 2"/>
          <p:cNvSpPr>
            <a:spLocks noGrp="1"/>
          </p:cNvSpPr>
          <p:nvPr>
            <p:ph idx="4294967295"/>
          </p:nvPr>
        </p:nvSpPr>
        <p:spPr/>
        <p:txBody>
          <a:bodyPr>
            <a:normAutofit/>
          </a:bodyPr>
          <a:lstStyle/>
          <a:p>
            <a:pPr eaLnBrk="1" hangingPunct="1">
              <a:lnSpc>
                <a:spcPct val="80000"/>
              </a:lnSpc>
              <a:buFont typeface="Wingdings" pitchFamily="2" charset="2"/>
              <a:buNone/>
              <a:defRPr/>
            </a:pPr>
            <a:r>
              <a:rPr lang="fa-IR" sz="2500"/>
              <a:t>1- از همه نمونه های شیر در بدو ورود کشت میکربی گرفته میشود </a:t>
            </a:r>
          </a:p>
          <a:p>
            <a:pPr eaLnBrk="1" hangingPunct="1">
              <a:lnSpc>
                <a:spcPct val="80000"/>
              </a:lnSpc>
              <a:buFont typeface="Wingdings" pitchFamily="2" charset="2"/>
              <a:buNone/>
              <a:defRPr/>
            </a:pPr>
            <a:r>
              <a:rPr lang="en-US" sz="2500"/>
              <a:t>1. A total aerobic count that does not exceed</a:t>
            </a:r>
            <a:r>
              <a:rPr lang="fa-IR" sz="2500"/>
              <a:t> </a:t>
            </a:r>
            <a:r>
              <a:rPr lang="en-US" sz="2500"/>
              <a:t>1</a:t>
            </a:r>
            <a:r>
              <a:rPr lang="fa-IR" sz="2500"/>
              <a:t>×</a:t>
            </a:r>
            <a:r>
              <a:rPr lang="en-US" sz="2500"/>
              <a:t>106 CFU/mL.</a:t>
            </a:r>
          </a:p>
          <a:p>
            <a:pPr eaLnBrk="1" hangingPunct="1">
              <a:lnSpc>
                <a:spcPct val="80000"/>
              </a:lnSpc>
              <a:buFont typeface="Wingdings" pitchFamily="2" charset="2"/>
              <a:buNone/>
              <a:defRPr/>
            </a:pPr>
            <a:r>
              <a:rPr lang="en-US" sz="2500"/>
              <a:t>2. S. aureus that does not exceed 1</a:t>
            </a:r>
            <a:r>
              <a:rPr lang="fa-IR" sz="2500"/>
              <a:t>×</a:t>
            </a:r>
            <a:r>
              <a:rPr lang="en-US" sz="2500"/>
              <a:t>103 CFU/Ml;</a:t>
            </a:r>
            <a:r>
              <a:rPr lang="fa-IR" sz="2500"/>
              <a:t> </a:t>
            </a:r>
            <a:r>
              <a:rPr lang="en-US" sz="2500"/>
              <a:t>risk for feeding heat-treated enterotoxins when</a:t>
            </a:r>
            <a:r>
              <a:rPr lang="fa-IR" sz="2500"/>
              <a:t> </a:t>
            </a:r>
            <a:r>
              <a:rPr lang="fr-FR" sz="2500"/>
              <a:t>S. aureus exceeds 1</a:t>
            </a:r>
            <a:r>
              <a:rPr lang="fa-IR" sz="2500"/>
              <a:t>×</a:t>
            </a:r>
            <a:r>
              <a:rPr lang="fr-FR" sz="2500"/>
              <a:t>106 CFU/mL.</a:t>
            </a:r>
          </a:p>
          <a:p>
            <a:pPr eaLnBrk="1" hangingPunct="1">
              <a:lnSpc>
                <a:spcPct val="80000"/>
              </a:lnSpc>
              <a:buFont typeface="Wingdings" pitchFamily="2" charset="2"/>
              <a:buNone/>
              <a:defRPr/>
            </a:pPr>
            <a:r>
              <a:rPr lang="en-US" sz="2500"/>
              <a:t>3. Presence of organisms defined as being of fecal</a:t>
            </a:r>
            <a:r>
              <a:rPr lang="fa-IR" sz="2500"/>
              <a:t> </a:t>
            </a:r>
            <a:r>
              <a:rPr lang="en-US" sz="2500"/>
              <a:t>origin does not exceed 1</a:t>
            </a:r>
            <a:r>
              <a:rPr lang="fa-IR" sz="2500"/>
              <a:t>×</a:t>
            </a:r>
            <a:r>
              <a:rPr lang="en-US" sz="2500"/>
              <a:t>104 CFU/mL.</a:t>
            </a:r>
          </a:p>
          <a:p>
            <a:pPr eaLnBrk="1" hangingPunct="1">
              <a:lnSpc>
                <a:spcPct val="80000"/>
              </a:lnSpc>
              <a:buFont typeface="Wingdings" pitchFamily="2" charset="2"/>
              <a:buNone/>
              <a:defRPr/>
            </a:pPr>
            <a:r>
              <a:rPr lang="en-US" sz="2500"/>
              <a:t>4. Presence of organisms not part of normal flora</a:t>
            </a:r>
            <a:r>
              <a:rPr lang="fa-IR" sz="2500"/>
              <a:t> </a:t>
            </a:r>
            <a:r>
              <a:rPr lang="en-US" sz="2500"/>
              <a:t>does not exceed 1</a:t>
            </a:r>
            <a:r>
              <a:rPr lang="fa-IR" sz="2500"/>
              <a:t>×</a:t>
            </a:r>
            <a:r>
              <a:rPr lang="en-US" sz="2500"/>
              <a:t>107 CFU/mL.</a:t>
            </a:r>
          </a:p>
          <a:p>
            <a:pPr eaLnBrk="1" hangingPunct="1">
              <a:lnSpc>
                <a:spcPct val="80000"/>
              </a:lnSpc>
              <a:buFont typeface="Wingdings" pitchFamily="2" charset="2"/>
              <a:buNone/>
              <a:defRPr/>
            </a:pPr>
            <a:r>
              <a:rPr lang="en-US" sz="2500"/>
              <a:t>5. Presence of no unusual organisms such as Pseudomonasaeruginosa, spore-bearing aerobes, or sporebearinganaerob</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idx="4294967295"/>
          </p:nvPr>
        </p:nvSpPr>
        <p:spPr/>
        <p:txBody>
          <a:bodyPr/>
          <a:lstStyle/>
          <a:p>
            <a:pPr eaLnBrk="1" hangingPunct="1">
              <a:defRPr/>
            </a:pPr>
            <a:endParaRPr lang="fa-IR"/>
          </a:p>
        </p:txBody>
      </p:sp>
      <p:sp>
        <p:nvSpPr>
          <p:cNvPr id="35842" name="Content Placeholder 2"/>
          <p:cNvSpPr>
            <a:spLocks noGrp="1"/>
          </p:cNvSpPr>
          <p:nvPr>
            <p:ph idx="4294967295"/>
          </p:nvPr>
        </p:nvSpPr>
        <p:spPr/>
        <p:txBody>
          <a:bodyPr/>
          <a:lstStyle/>
          <a:p>
            <a:pPr eaLnBrk="1" hangingPunct="1">
              <a:defRPr/>
            </a:pPr>
            <a:r>
              <a:rPr lang="fa-IR" smtClean="0"/>
              <a:t>قدم سوم نگهداری شیر در فریزر تا ارسال جواب کشت </a:t>
            </a:r>
          </a:p>
          <a:p>
            <a:pPr eaLnBrk="1" hangingPunct="1">
              <a:defRPr/>
            </a:pPr>
            <a:r>
              <a:rPr lang="fa-IR" smtClean="0"/>
              <a:t>قدم چهارم پاستوریزه کردن شیر در دستگاه هولدر در درجه62.5 بمدت 30 دقیقه و سپس سرد شده در 4 درجه بمدت </a:t>
            </a:r>
          </a:p>
          <a:p>
            <a:pPr eaLnBrk="1" hangingPunct="1">
              <a:defRPr/>
            </a:pPr>
            <a:r>
              <a:rPr lang="fa-IR" smtClean="0"/>
              <a:t>قدم پنجم گرفتن یک نمونه کشت میکروبی راندوم از هر راند </a:t>
            </a:r>
          </a:p>
          <a:p>
            <a:pPr eaLnBrk="1" hangingPunct="1">
              <a:defRPr/>
            </a:pPr>
            <a:r>
              <a:rPr lang="fa-IR" smtClean="0"/>
              <a:t>قدم ششم نگهداری نمونه ها تا آماده شدن جواب کشت </a:t>
            </a:r>
          </a:p>
          <a:p>
            <a:pPr eaLnBrk="1" hangingPunct="1">
              <a:defRPr/>
            </a:pPr>
            <a:r>
              <a:rPr lang="fa-IR" smtClean="0"/>
              <a:t>قدم هفتم ارسال آنها به بخش و تغذیه کردن نوزادان </a:t>
            </a:r>
            <a:endParaRPr lang="en-US"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idx="4294967295"/>
          </p:nvPr>
        </p:nvSpPr>
        <p:spPr/>
        <p:txBody>
          <a:bodyPr/>
          <a:lstStyle/>
          <a:p>
            <a:pPr eaLnBrk="1" hangingPunct="1">
              <a:defRPr/>
            </a:pPr>
            <a:r>
              <a:rPr lang="fa-IR" smtClean="0">
                <a:cs typeface="Times New Roman" pitchFamily="18" charset="0"/>
              </a:rPr>
              <a:t>به چه نوزادانی شیر بانک شیر اهدا شود  </a:t>
            </a:r>
            <a:endParaRPr lang="en-US" smtClean="0"/>
          </a:p>
        </p:txBody>
      </p:sp>
      <p:sp>
        <p:nvSpPr>
          <p:cNvPr id="3" name="Content Placeholder 2"/>
          <p:cNvSpPr>
            <a:spLocks noGrp="1"/>
          </p:cNvSpPr>
          <p:nvPr>
            <p:ph idx="4294967295"/>
          </p:nvPr>
        </p:nvSpPr>
        <p:spPr/>
        <p:txBody>
          <a:bodyPr>
            <a:normAutofit/>
          </a:bodyPr>
          <a:lstStyle/>
          <a:p>
            <a:pPr eaLnBrk="1" hangingPunct="1">
              <a:lnSpc>
                <a:spcPct val="80000"/>
              </a:lnSpc>
              <a:defRPr/>
            </a:pPr>
            <a:r>
              <a:rPr lang="fa-IR" sz="3000"/>
              <a:t>نوزادان نارس کمتر از 1500 گرم که شیر مادرانشان برای تغذیه آنها کافی نیست یا مادرانشان در دسترس نیستند </a:t>
            </a:r>
          </a:p>
          <a:p>
            <a:pPr eaLnBrk="1" hangingPunct="1">
              <a:lnSpc>
                <a:spcPct val="80000"/>
              </a:lnSpc>
              <a:defRPr/>
            </a:pPr>
            <a:r>
              <a:rPr lang="fa-IR" sz="3000"/>
              <a:t>نوزادان در معرض خطر عفونت یا </a:t>
            </a:r>
            <a:r>
              <a:rPr lang="en-US" sz="3000"/>
              <a:t>NEC</a:t>
            </a:r>
            <a:r>
              <a:rPr lang="fa-IR" sz="3000"/>
              <a:t> (آغوز تازه محافظتی است ) </a:t>
            </a:r>
          </a:p>
          <a:p>
            <a:pPr eaLnBrk="1" hangingPunct="1">
              <a:lnSpc>
                <a:spcPct val="80000"/>
              </a:lnSpc>
              <a:defRPr/>
            </a:pPr>
            <a:r>
              <a:rPr lang="fa-IR" sz="3000"/>
              <a:t>نوزادان دچار آنومالی های </a:t>
            </a:r>
            <a:r>
              <a:rPr lang="en-US" sz="3000"/>
              <a:t>GI </a:t>
            </a:r>
            <a:r>
              <a:rPr lang="fa-IR" sz="3000"/>
              <a:t> و یا جراحی </a:t>
            </a:r>
            <a:r>
              <a:rPr lang="en-US" sz="3000"/>
              <a:t>GI </a:t>
            </a:r>
            <a:r>
              <a:rPr lang="fa-IR" sz="3000"/>
              <a:t> به ویژ سندرم روده کوتاه </a:t>
            </a:r>
          </a:p>
          <a:p>
            <a:pPr eaLnBrk="1" hangingPunct="1">
              <a:lnSpc>
                <a:spcPct val="80000"/>
              </a:lnSpc>
              <a:defRPr/>
            </a:pPr>
            <a:r>
              <a:rPr lang="fa-IR" sz="3000"/>
              <a:t>کودک بزرگتر که مشکلات تغذیه ویژه داشته و هیچ شیری را بجز شیر انسان تحمل نمیکند </a:t>
            </a:r>
          </a:p>
          <a:p>
            <a:pPr eaLnBrk="1" hangingPunct="1">
              <a:lnSpc>
                <a:spcPct val="80000"/>
              </a:lnSpc>
              <a:defRPr/>
            </a:pPr>
            <a:r>
              <a:rPr lang="fa-IR" sz="3000"/>
              <a:t>بیماری های متابولیک (پابیین بودن کازیین ،تیروزین ،و فنیل آلانین شیر مادر)</a:t>
            </a:r>
          </a:p>
          <a:p>
            <a:pPr eaLnBrk="1" hangingPunct="1">
              <a:lnSpc>
                <a:spcPct val="80000"/>
              </a:lnSpc>
              <a:defRPr/>
            </a:pPr>
            <a:endParaRPr lang="en-US" sz="3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rrowheads="1"/>
          </p:cNvSpPr>
          <p:nvPr>
            <p:ph type="title"/>
          </p:nvPr>
        </p:nvSpPr>
        <p:spPr/>
        <p:txBody>
          <a:bodyPr/>
          <a:lstStyle/>
          <a:p>
            <a:r>
              <a:rPr lang="fa-IR" sz="4000" smtClean="0">
                <a:effectLst/>
              </a:rPr>
              <a:t>نقش مشاوره شیردهی و بانک شیر مادران در ترویج تغذیه با شیر مادر وحمایت از شیر مادر                               </a:t>
            </a:r>
            <a:r>
              <a:rPr lang="en-US" sz="4000" smtClean="0">
                <a:effectLst/>
              </a:rPr>
              <a:t/>
            </a:r>
            <a:br>
              <a:rPr lang="en-US" sz="4000" smtClean="0">
                <a:effectLst/>
              </a:rPr>
            </a:br>
            <a:endParaRPr lang="en-US" sz="4000" smtClean="0">
              <a:effectLst/>
            </a:endParaRPr>
          </a:p>
        </p:txBody>
      </p:sp>
      <p:sp>
        <p:nvSpPr>
          <p:cNvPr id="15362" name="Content Placeholder 2"/>
          <p:cNvSpPr>
            <a:spLocks noGrp="1"/>
          </p:cNvSpPr>
          <p:nvPr>
            <p:ph type="body" idx="1"/>
          </p:nvPr>
        </p:nvSpPr>
        <p:spPr/>
        <p:txBody>
          <a:bodyPr/>
          <a:lstStyle/>
          <a:p>
            <a:pPr>
              <a:defRPr/>
            </a:pPr>
            <a:endParaRPr lang="fa-IR" smtClean="0"/>
          </a:p>
          <a:p>
            <a:pPr>
              <a:defRPr/>
            </a:pPr>
            <a:r>
              <a:rPr lang="fa-IR" smtClean="0"/>
              <a:t>آموزش دوشیدن شیر، ذخیره سازی شیر </a:t>
            </a:r>
          </a:p>
          <a:p>
            <a:pPr>
              <a:defRPr/>
            </a:pPr>
            <a:r>
              <a:rPr lang="fa-IR" smtClean="0"/>
              <a:t>آموزش پوزیشنهای صحیح شیردهی در نوزادان پره ترم </a:t>
            </a:r>
          </a:p>
          <a:p>
            <a:pPr>
              <a:defRPr/>
            </a:pPr>
            <a:r>
              <a:rPr lang="fa-IR" smtClean="0"/>
              <a:t>آموزش مراقبت از نوزاد به والدین و درگیر کردن والدین در امر مراقبت</a:t>
            </a:r>
          </a:p>
          <a:p>
            <a:pPr>
              <a:defRPr/>
            </a:pPr>
            <a:r>
              <a:rPr lang="fa-IR" smtClean="0"/>
              <a:t>آموزش مراقبت آغوشی و تشویق مادران به </a:t>
            </a:r>
            <a:r>
              <a:rPr lang="en-US" smtClean="0"/>
              <a:t>KMC</a:t>
            </a:r>
            <a:endParaRPr lang="fa-IR" smtClean="0"/>
          </a:p>
          <a:p>
            <a:pPr>
              <a:defRPr/>
            </a:pPr>
            <a:r>
              <a:rPr lang="fa-IR" smtClean="0"/>
              <a:t>  آشنا کردن مادر با قوانین و امکانات بیمارستان</a:t>
            </a:r>
            <a:endParaRPr lang="en-US" smtClean="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rrowheads="1"/>
          </p:cNvSpPr>
          <p:nvPr>
            <p:ph type="title"/>
          </p:nvPr>
        </p:nvSpPr>
        <p:spPr/>
        <p:txBody>
          <a:bodyPr/>
          <a:lstStyle/>
          <a:p>
            <a:endParaRPr lang="fa-IR" smtClean="0">
              <a:effectLst/>
            </a:endParaRPr>
          </a:p>
        </p:txBody>
      </p:sp>
      <p:sp>
        <p:nvSpPr>
          <p:cNvPr id="31746" name="Rectangle 3"/>
          <p:cNvSpPr>
            <a:spLocks noGrp="1" noChangeArrowheads="1"/>
          </p:cNvSpPr>
          <p:nvPr>
            <p:ph type="body" idx="1"/>
          </p:nvPr>
        </p:nvSpPr>
        <p:spPr>
          <a:xfrm>
            <a:off x="468313" y="1628775"/>
            <a:ext cx="8229600" cy="4525963"/>
          </a:xfrm>
        </p:spPr>
        <p:txBody>
          <a:bodyPr/>
          <a:lstStyle/>
          <a:p>
            <a:r>
              <a:rPr lang="fa-IR" smtClean="0">
                <a:effectLst/>
              </a:rPr>
              <a:t>آموزش نحوه خوراندن شیر دوشیده مادر به نوزادان با کاپ یا قاشق </a:t>
            </a:r>
            <a:endParaRPr lang="en-US" smtClean="0">
              <a:effectLst/>
            </a:endParaRPr>
          </a:p>
        </p:txBody>
      </p:sp>
      <p:sp>
        <p:nvSpPr>
          <p:cNvPr id="15362" name="Content Placeholder 2"/>
          <p:cNvSpPr>
            <a:spLocks/>
          </p:cNvSpPr>
          <p:nvPr/>
        </p:nvSpPr>
        <p:spPr bwMode="auto">
          <a:xfrm>
            <a:off x="468313" y="2133600"/>
            <a:ext cx="8280400" cy="3992563"/>
          </a:xfrm>
          <a:prstGeom prst="rect">
            <a:avLst/>
          </a:prstGeom>
          <a:noFill/>
          <a:ln w="9525">
            <a:noFill/>
            <a:miter lim="800000"/>
            <a:headEnd/>
            <a:tailEnd/>
          </a:ln>
        </p:spPr>
        <p:txBody>
          <a:bodyPr/>
          <a:lstStyle/>
          <a:p>
            <a:pPr marL="342900" indent="-342900">
              <a:spcBef>
                <a:spcPct val="20000"/>
              </a:spcBef>
              <a:buClr>
                <a:schemeClr val="hlink"/>
              </a:buClr>
              <a:buSzPct val="70000"/>
              <a:buFont typeface="Wingdings" pitchFamily="2" charset="2"/>
              <a:buNone/>
              <a:defRPr/>
            </a:pPr>
            <a:endParaRPr lang="fa-IR" sz="3200">
              <a:effectLst>
                <a:outerShdw blurRad="38100" dist="38100" dir="2700000" algn="tl">
                  <a:srgbClr val="000000"/>
                </a:outerShdw>
              </a:effectLst>
            </a:endParaRPr>
          </a:p>
          <a:p>
            <a:pPr marL="342900" indent="-342900">
              <a:spcBef>
                <a:spcPct val="20000"/>
              </a:spcBef>
              <a:buClr>
                <a:schemeClr val="hlink"/>
              </a:buClr>
              <a:buSzPct val="70000"/>
              <a:buFont typeface="Wingdings" pitchFamily="2" charset="2"/>
              <a:buChar char="n"/>
              <a:defRPr/>
            </a:pPr>
            <a:r>
              <a:rPr lang="fa-IR" sz="3200">
                <a:effectLst>
                  <a:outerShdw blurRad="38100" dist="38100" dir="2700000" algn="tl">
                    <a:srgbClr val="000000"/>
                  </a:outerShdw>
                </a:effectLst>
              </a:rPr>
              <a:t>آموزش </a:t>
            </a:r>
            <a:r>
              <a:rPr lang="en-US" sz="3200">
                <a:effectLst>
                  <a:outerShdw blurRad="38100" dist="38100" dir="2700000" algn="tl">
                    <a:srgbClr val="000000"/>
                  </a:outerShdw>
                </a:effectLst>
              </a:rPr>
              <a:t>SNS </a:t>
            </a:r>
            <a:r>
              <a:rPr lang="fa-IR" sz="3200">
                <a:effectLst>
                  <a:outerShdw blurRad="38100" dist="38100" dir="2700000" algn="tl">
                    <a:srgbClr val="000000"/>
                  </a:outerShdw>
                </a:effectLst>
              </a:rPr>
              <a:t> و </a:t>
            </a:r>
            <a:r>
              <a:rPr lang="en-US" sz="3200">
                <a:effectLst>
                  <a:outerShdw blurRad="38100" dist="38100" dir="2700000" algn="tl">
                    <a:srgbClr val="000000"/>
                  </a:outerShdw>
                </a:effectLst>
              </a:rPr>
              <a:t>NNS</a:t>
            </a:r>
            <a:endParaRPr lang="fa-IR" sz="3200">
              <a:effectLst>
                <a:outerShdw blurRad="38100" dist="38100" dir="2700000" algn="tl">
                  <a:srgbClr val="000000"/>
                </a:outerShdw>
              </a:effectLst>
            </a:endParaRPr>
          </a:p>
          <a:p>
            <a:pPr marL="342900" indent="-342900">
              <a:spcBef>
                <a:spcPct val="20000"/>
              </a:spcBef>
              <a:buClr>
                <a:schemeClr val="hlink"/>
              </a:buClr>
              <a:buSzPct val="70000"/>
              <a:buFont typeface="Wingdings" pitchFamily="2" charset="2"/>
              <a:buChar char="n"/>
              <a:defRPr/>
            </a:pPr>
            <a:r>
              <a:rPr lang="fa-IR" sz="3200">
                <a:effectLst>
                  <a:outerShdw blurRad="38100" dist="38100" dir="2700000" algn="tl">
                    <a:srgbClr val="000000"/>
                  </a:outerShdw>
                </a:effectLst>
              </a:rPr>
              <a:t>آموزش </a:t>
            </a:r>
            <a:r>
              <a:rPr lang="en-US" sz="3200">
                <a:effectLst>
                  <a:outerShdw blurRad="38100" dist="38100" dir="2700000" algn="tl">
                    <a:srgbClr val="000000"/>
                  </a:outerShdw>
                </a:effectLst>
              </a:rPr>
              <a:t>PIOMI </a:t>
            </a:r>
            <a:r>
              <a:rPr lang="fa-IR" sz="3200">
                <a:effectLst>
                  <a:outerShdw blurRad="38100" dist="38100" dir="2700000" algn="tl">
                    <a:srgbClr val="000000"/>
                  </a:outerShdw>
                </a:effectLst>
              </a:rPr>
              <a:t> ، مداخله حرکتی دهانی در نوزادان</a:t>
            </a:r>
          </a:p>
          <a:p>
            <a:pPr marL="342900" indent="-342900">
              <a:spcBef>
                <a:spcPct val="20000"/>
              </a:spcBef>
              <a:buClr>
                <a:schemeClr val="hlink"/>
              </a:buClr>
              <a:buSzPct val="70000"/>
              <a:buFont typeface="Wingdings" pitchFamily="2" charset="2"/>
              <a:buChar char="n"/>
              <a:defRPr/>
            </a:pPr>
            <a:r>
              <a:rPr lang="fa-IR" sz="3200">
                <a:effectLst>
                  <a:outerShdw blurRad="38100" dist="38100" dir="2700000" algn="tl">
                    <a:srgbClr val="000000"/>
                  </a:outerShdw>
                </a:effectLst>
              </a:rPr>
              <a:t>برنامه </a:t>
            </a:r>
            <a:r>
              <a:rPr lang="en-US" sz="3200">
                <a:effectLst>
                  <a:outerShdw blurRad="38100" dist="38100" dir="2700000" algn="tl">
                    <a:srgbClr val="000000"/>
                  </a:outerShdw>
                </a:effectLst>
              </a:rPr>
              <a:t>Follow up </a:t>
            </a:r>
            <a:r>
              <a:rPr lang="fa-IR" sz="3200">
                <a:effectLst>
                  <a:outerShdw blurRad="38100" dist="38100" dir="2700000" algn="tl">
                    <a:srgbClr val="000000"/>
                  </a:outerShdw>
                </a:effectLst>
              </a:rPr>
              <a:t> برای پیگیری نوزادان پرخطر، پره ترم و وزن پایین </a:t>
            </a:r>
          </a:p>
          <a:p>
            <a:pPr marL="342900" indent="-342900">
              <a:spcBef>
                <a:spcPct val="20000"/>
              </a:spcBef>
              <a:buClr>
                <a:schemeClr val="hlink"/>
              </a:buClr>
              <a:buSzPct val="70000"/>
              <a:buFont typeface="Wingdings" pitchFamily="2" charset="2"/>
              <a:buChar char="n"/>
              <a:defRPr/>
            </a:pPr>
            <a:r>
              <a:rPr lang="fa-IR" sz="3200">
                <a:effectLst>
                  <a:outerShdw blurRad="38100" dist="38100" dir="2700000" algn="tl">
                    <a:srgbClr val="000000"/>
                  </a:outerShdw>
                </a:effectLst>
                <a:latin typeface="Arial" charset="0"/>
              </a:rPr>
              <a:t>امکان برقراری تماس مادران بعد از ترخیص نوزاد با شماره تماس02155981090 و طرح سوالات و مشکلات با بانک شیر مادران</a:t>
            </a:r>
          </a:p>
          <a:p>
            <a:pPr marL="342900" indent="-342900">
              <a:spcBef>
                <a:spcPct val="20000"/>
              </a:spcBef>
              <a:buClr>
                <a:schemeClr val="hlink"/>
              </a:buClr>
              <a:buSzPct val="70000"/>
              <a:buFont typeface="Wingdings" pitchFamily="2" charset="2"/>
              <a:buNone/>
              <a:defRPr/>
            </a:pPr>
            <a:endParaRPr lang="en-US" sz="3200">
              <a:effectLst>
                <a:outerShdw blurRad="38100" dist="38100" dir="2700000" algn="tl">
                  <a:srgbClr val="000000"/>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rrowheads="1"/>
          </p:cNvSpPr>
          <p:nvPr>
            <p:ph type="title"/>
          </p:nvPr>
        </p:nvSpPr>
        <p:spPr/>
        <p:txBody>
          <a:bodyPr/>
          <a:lstStyle/>
          <a:p>
            <a:r>
              <a:rPr lang="en-US" smtClean="0">
                <a:effectLst/>
              </a:rPr>
              <a:t>PIOMI</a:t>
            </a:r>
          </a:p>
        </p:txBody>
      </p:sp>
      <p:sp>
        <p:nvSpPr>
          <p:cNvPr id="32770" name="Rectangle 3"/>
          <p:cNvSpPr>
            <a:spLocks noGrp="1" noChangeArrowheads="1"/>
          </p:cNvSpPr>
          <p:nvPr>
            <p:ph type="body" idx="1"/>
          </p:nvPr>
        </p:nvSpPr>
        <p:spPr/>
        <p:txBody>
          <a:bodyPr/>
          <a:lstStyle/>
          <a:p>
            <a:pPr algn="just">
              <a:lnSpc>
                <a:spcPct val="90000"/>
              </a:lnSpc>
            </a:pPr>
            <a:r>
              <a:rPr lang="fa-IR" smtClean="0">
                <a:effectLst/>
                <a:cs typeface="B Homa" pitchFamily="2" charset="-78"/>
              </a:rPr>
              <a:t>طبق مطالعه صورت گرفته در دو بیمارستان در ایران* در سال 97-1396</a:t>
            </a:r>
            <a:r>
              <a:rPr lang="en-US" smtClean="0">
                <a:effectLst/>
                <a:cs typeface="B Homa" pitchFamily="2" charset="-78"/>
              </a:rPr>
              <a:t> </a:t>
            </a:r>
            <a:r>
              <a:rPr lang="fa-IR" smtClean="0">
                <a:effectLst/>
                <a:cs typeface="B Homa" pitchFamily="2" charset="-78"/>
              </a:rPr>
              <a:t> استفاده از این پروتکل در نوزادان دارای ثبات فیزیولوژیک و با سن جنینی 26 تا 29 هفته، منجر به کاهش مدت زمان مورد نیاز برای انتقال از گاواژ به تغذیه دهانی مستقل و مدت بستری در بیمارستان شد. در این مطالعه به گروه مداخله روزی یک مرتبه (5 دقیقه) به مدت ده روز ماساژ توسط گفتاردرمانگر ارایه شد. این گروه 14 روز زودتر به تغذیه کامل دهانی دست یافته و 10 روز زودتر از بیمارستان ترخیص شدند.</a:t>
            </a:r>
          </a:p>
          <a:p>
            <a:pPr>
              <a:lnSpc>
                <a:spcPct val="90000"/>
              </a:lnSpc>
            </a:pPr>
            <a:endParaRPr lang="en-US" sz="2400" smtClean="0">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idx="4294967295"/>
          </p:nvPr>
        </p:nvSpPr>
        <p:spPr/>
        <p:txBody>
          <a:bodyPr/>
          <a:lstStyle/>
          <a:p>
            <a:pPr eaLnBrk="1" hangingPunct="1">
              <a:defRPr/>
            </a:pPr>
            <a:endParaRPr lang="fa-IR"/>
          </a:p>
        </p:txBody>
      </p:sp>
      <p:sp>
        <p:nvSpPr>
          <p:cNvPr id="18434" name="Content Placeholder 2"/>
          <p:cNvSpPr>
            <a:spLocks noGrp="1"/>
          </p:cNvSpPr>
          <p:nvPr>
            <p:ph idx="4294967295"/>
          </p:nvPr>
        </p:nvSpPr>
        <p:spPr/>
        <p:txBody>
          <a:bodyPr/>
          <a:lstStyle/>
          <a:p>
            <a:pPr eaLnBrk="1" hangingPunct="1">
              <a:defRPr/>
            </a:pPr>
            <a:r>
              <a:rPr lang="fa-IR"/>
              <a:t>انسیدانس </a:t>
            </a:r>
            <a:r>
              <a:rPr lang="en-US"/>
              <a:t>NEC </a:t>
            </a:r>
            <a:r>
              <a:rPr lang="fa-IR"/>
              <a:t> در تغذیه با شیر خشک 6 برابر تغذیه انحصاری با شیر مادر است </a:t>
            </a:r>
          </a:p>
          <a:p>
            <a:pPr eaLnBrk="1" hangingPunct="1">
              <a:defRPr/>
            </a:pPr>
            <a:r>
              <a:rPr lang="fa-IR"/>
              <a:t>طول مدت بستری برای </a:t>
            </a:r>
            <a:r>
              <a:rPr lang="en-US"/>
              <a:t>NEC </a:t>
            </a:r>
            <a:r>
              <a:rPr lang="fa-IR"/>
              <a:t>سرژیکال  60 روز و معادل حدود </a:t>
            </a:r>
            <a:r>
              <a:rPr lang="en-US"/>
              <a:t>  200000</a:t>
            </a:r>
            <a:r>
              <a:rPr lang="fa-IR"/>
              <a:t> دلار میباشد</a:t>
            </a:r>
          </a:p>
          <a:p>
            <a:pPr eaLnBrk="1" hangingPunct="1">
              <a:defRPr/>
            </a:pPr>
            <a:r>
              <a:rPr lang="fa-IR"/>
              <a:t>طول مدت بستری برای </a:t>
            </a:r>
            <a:r>
              <a:rPr lang="en-US"/>
              <a:t>NEC </a:t>
            </a:r>
            <a:r>
              <a:rPr lang="fa-IR"/>
              <a:t>مدیکال  حدود </a:t>
            </a:r>
            <a:r>
              <a:rPr lang="en-US"/>
              <a:t>18</a:t>
            </a:r>
            <a:r>
              <a:rPr lang="fa-IR"/>
              <a:t> روز و معادل </a:t>
            </a:r>
            <a:r>
              <a:rPr lang="en-US"/>
              <a:t>60000</a:t>
            </a:r>
            <a:r>
              <a:rPr lang="fa-IR"/>
              <a:t> دلار </a:t>
            </a:r>
          </a:p>
          <a:p>
            <a:pPr eaLnBrk="1" hangingPunct="1">
              <a:defRPr/>
            </a:pPr>
            <a:r>
              <a:rPr lang="fa-IR"/>
              <a:t>هزینه سالانه </a:t>
            </a:r>
            <a:r>
              <a:rPr lang="en-US"/>
              <a:t>1 NEC </a:t>
            </a:r>
            <a:r>
              <a:rPr lang="fa-IR"/>
              <a:t> بیلیون دلار  بدون در نظر گرفتن عوارض طولانی مدت میباشد </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rrowheads="1"/>
          </p:cNvSpPr>
          <p:nvPr>
            <p:ph type="title"/>
          </p:nvPr>
        </p:nvSpPr>
        <p:spPr>
          <a:noFill/>
          <a:ln/>
        </p:spPr>
        <p:txBody>
          <a:bodyPr/>
          <a:lstStyle/>
          <a:p>
            <a:endParaRPr lang="en-US" smtClean="0">
              <a:effectLst/>
            </a:endParaRPr>
          </a:p>
        </p:txBody>
      </p:sp>
      <p:pic>
        <p:nvPicPr>
          <p:cNvPr id="41988" name="Picture 2"/>
          <p:cNvPicPr>
            <a:picLocks noGrp="1" noChangeAspect="1" noChangeArrowheads="1"/>
          </p:cNvPicPr>
          <p:nvPr>
            <p:ph type="body" idx="1"/>
          </p:nvPr>
        </p:nvPicPr>
        <p:blipFill>
          <a:blip r:embed="rId2"/>
          <a:srcRect/>
          <a:stretch>
            <a:fillRect/>
          </a:stretch>
        </p:blipFill>
        <p:spPr>
          <a:xfrm>
            <a:off x="0" y="-1108075"/>
            <a:ext cx="9144000" cy="9561513"/>
          </a:xfrm>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rrowheads="1"/>
          </p:cNvSpPr>
          <p:nvPr>
            <p:ph type="title"/>
          </p:nvPr>
        </p:nvSpPr>
        <p:spPr/>
        <p:txBody>
          <a:bodyPr/>
          <a:lstStyle/>
          <a:p>
            <a:endParaRPr lang="fa-IR" smtClean="0">
              <a:effectLst/>
            </a:endParaRPr>
          </a:p>
        </p:txBody>
      </p:sp>
      <p:sp>
        <p:nvSpPr>
          <p:cNvPr id="15362" name="Content Placeholder 2"/>
          <p:cNvSpPr>
            <a:spLocks noGrp="1"/>
          </p:cNvSpPr>
          <p:nvPr>
            <p:ph type="body" idx="1"/>
          </p:nvPr>
        </p:nvSpPr>
        <p:spPr/>
        <p:txBody>
          <a:bodyPr/>
          <a:lstStyle/>
          <a:p>
            <a:pPr>
              <a:defRPr/>
            </a:pPr>
            <a:r>
              <a:rPr lang="fa-IR" smtClean="0"/>
              <a:t>کمک درشروع شیردهی و حفظ و تداوم آن</a:t>
            </a:r>
          </a:p>
          <a:p>
            <a:pPr>
              <a:defRPr/>
            </a:pPr>
            <a:r>
              <a:rPr lang="fa-IR" smtClean="0"/>
              <a:t>ایجاد فضایی امن و فرصتی برای ابراز احساسات و نگرانی مادر وپاسخ به سوالات و نگرانی های والدین </a:t>
            </a:r>
          </a:p>
          <a:p>
            <a:pPr>
              <a:defRPr/>
            </a:pPr>
            <a:r>
              <a:rPr lang="fa-IR" smtClean="0"/>
              <a:t>تاکید بر تکریم مددجو و احترام به مددجو بدون توجه به شرایط اجتماعی و فرهنگی مادر و قضاوت نکردن او</a:t>
            </a:r>
          </a:p>
          <a:p>
            <a:pPr>
              <a:defRPr/>
            </a:pPr>
            <a:r>
              <a:rPr lang="fa-IR" smtClean="0"/>
              <a:t> کمک به توانمند شدن مادر و ایجاد اعتماد به نفس در امر شیردهی و مراقبت از نوزاد  </a:t>
            </a:r>
            <a:endParaRPr lang="en-US"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pPr eaLnBrk="1" hangingPunct="1">
              <a:defRPr/>
            </a:pPr>
            <a:r>
              <a:rPr lang="fa-IR" sz="4000">
                <a:cs typeface="Times New Roman" pitchFamily="18" charset="0"/>
              </a:rPr>
              <a:t>دستورالعمل تغذیه با شیر مادر و بانک شیر در بیمارستان شهید اکبرآبادی </a:t>
            </a:r>
            <a:endParaRPr lang="en-US" sz="4000"/>
          </a:p>
        </p:txBody>
      </p:sp>
      <p:sp>
        <p:nvSpPr>
          <p:cNvPr id="3" name="Content Placeholder 2"/>
          <p:cNvSpPr>
            <a:spLocks noGrp="1"/>
          </p:cNvSpPr>
          <p:nvPr>
            <p:ph idx="4294967295"/>
          </p:nvPr>
        </p:nvSpPr>
        <p:spPr/>
        <p:txBody>
          <a:bodyPr>
            <a:normAutofit/>
          </a:bodyPr>
          <a:lstStyle/>
          <a:p>
            <a:pPr eaLnBrk="1" hangingPunct="1">
              <a:lnSpc>
                <a:spcPct val="90000"/>
              </a:lnSpc>
              <a:defRPr/>
            </a:pPr>
            <a:r>
              <a:rPr lang="fa-IR" sz="2700" smtClean="0"/>
              <a:t>آموزش تغذیه با شیر مادر ازدوره پره ناتال شروع میشود. </a:t>
            </a:r>
          </a:p>
          <a:p>
            <a:pPr eaLnBrk="1" hangingPunct="1">
              <a:lnSpc>
                <a:spcPct val="90000"/>
              </a:lnSpc>
              <a:defRPr/>
            </a:pPr>
            <a:r>
              <a:rPr lang="fa-IR" sz="2700" smtClean="0"/>
              <a:t>بعد از تولد نوزاد برنامه تماس پوست با پوست در  ساعت اول و تغذیه با شیر مادرشروع میشود .</a:t>
            </a:r>
          </a:p>
          <a:p>
            <a:pPr eaLnBrk="1" hangingPunct="1">
              <a:lnSpc>
                <a:spcPct val="90000"/>
              </a:lnSpc>
              <a:defRPr/>
            </a:pPr>
            <a:r>
              <a:rPr lang="fa-IR" sz="2700" smtClean="0"/>
              <a:t>نوزاد همراه مادر به بخش پست پارتوم منتقل شده و شیرخوار خود را برحسب نیاز و تحت آموزش پرستاران ادامه میدهد .</a:t>
            </a:r>
          </a:p>
          <a:p>
            <a:pPr eaLnBrk="1" hangingPunct="1">
              <a:lnSpc>
                <a:spcPct val="90000"/>
              </a:lnSpc>
              <a:defRPr/>
            </a:pPr>
            <a:r>
              <a:rPr lang="fa-IR" sz="2700" smtClean="0"/>
              <a:t>درمادرانی که نوزاد آنها در</a:t>
            </a:r>
            <a:r>
              <a:rPr lang="en-US" sz="2700" smtClean="0"/>
              <a:t>nicu </a:t>
            </a:r>
            <a:r>
              <a:rPr lang="fa-IR" sz="2700" smtClean="0"/>
              <a:t> بستری میباشند ، از 6 ساعت اول تولد تحت نظارت افراد آموزش دیده شیر دوشی و ذخیره شیر انجام میشود .</a:t>
            </a:r>
          </a:p>
          <a:p>
            <a:pPr eaLnBrk="1" hangingPunct="1">
              <a:lnSpc>
                <a:spcPct val="90000"/>
              </a:lnSpc>
              <a:defRPr/>
            </a:pPr>
            <a:r>
              <a:rPr lang="fa-IR" sz="2700" smtClean="0"/>
              <a:t>در نوزادان بستری در بخش نوزادان و </a:t>
            </a:r>
            <a:r>
              <a:rPr lang="en-US" sz="2700" smtClean="0"/>
              <a:t>nicu </a:t>
            </a:r>
            <a:r>
              <a:rPr lang="fa-IR" sz="2700" smtClean="0"/>
              <a:t> به محض شروع تغذیه در درجه اول از شیر تازه دوشیده مادر تغذیه شده و در صورت عدم دسترسی به شیر مادر خودش، از شیر بانک شیر تغذیه میشود و بجز در موارد اندک از شیر خشک تغذیه نمیشوند.                                                                                                                                                      </a:t>
            </a:r>
          </a:p>
          <a:p>
            <a:pPr eaLnBrk="1" hangingPunct="1">
              <a:lnSpc>
                <a:spcPct val="90000"/>
              </a:lnSpc>
              <a:defRPr/>
            </a:pPr>
            <a:endParaRPr lang="en-US" sz="2700" smtClean="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p:txBody>
          <a:bodyPr/>
          <a:lstStyle/>
          <a:p>
            <a:pPr eaLnBrk="1" hangingPunct="1">
              <a:defRPr/>
            </a:pPr>
            <a:r>
              <a:rPr lang="fa-IR"/>
              <a:t>جمع آوری و ذخیره شیرهای اهدایی</a:t>
            </a:r>
            <a:endParaRPr lang="en-US"/>
          </a:p>
        </p:txBody>
      </p:sp>
      <p:sp>
        <p:nvSpPr>
          <p:cNvPr id="104451" name="Rectangle 3"/>
          <p:cNvSpPr>
            <a:spLocks noGrp="1" noChangeArrowheads="1"/>
          </p:cNvSpPr>
          <p:nvPr>
            <p:ph type="body" idx="1"/>
          </p:nvPr>
        </p:nvSpPr>
        <p:spPr>
          <a:xfrm>
            <a:off x="457200" y="1628775"/>
            <a:ext cx="8218488" cy="4497388"/>
          </a:xfrm>
        </p:spPr>
        <p:txBody>
          <a:bodyPr/>
          <a:lstStyle/>
          <a:p>
            <a:pPr eaLnBrk="1" hangingPunct="1">
              <a:defRPr/>
            </a:pPr>
            <a:endParaRPr lang="en-US"/>
          </a:p>
        </p:txBody>
      </p:sp>
      <p:pic>
        <p:nvPicPr>
          <p:cNvPr id="35843" name="Picture 4" descr="Screenshot_۲۰۱۹۱۲۱۰-۱۵۱۷۲۱_WhatsApp"/>
          <p:cNvPicPr>
            <a:picLocks noChangeAspect="1" noChangeArrowheads="1"/>
          </p:cNvPicPr>
          <p:nvPr/>
        </p:nvPicPr>
        <p:blipFill>
          <a:blip r:embed="rId2"/>
          <a:srcRect/>
          <a:stretch>
            <a:fillRect/>
          </a:stretch>
        </p:blipFill>
        <p:spPr bwMode="auto">
          <a:xfrm>
            <a:off x="7092950" y="1773238"/>
            <a:ext cx="1484313" cy="4176712"/>
          </a:xfrm>
          <a:prstGeom prst="rect">
            <a:avLst/>
          </a:prstGeom>
          <a:noFill/>
          <a:ln w="9525">
            <a:noFill/>
            <a:miter lim="800000"/>
            <a:headEnd/>
            <a:tailEnd/>
          </a:ln>
        </p:spPr>
      </p:pic>
      <p:pic>
        <p:nvPicPr>
          <p:cNvPr id="35844" name="Picture 5" descr="۲۰۱۹۱۲۱۰_۰۸۵۹۵۷"/>
          <p:cNvPicPr>
            <a:picLocks noChangeAspect="1" noChangeArrowheads="1"/>
          </p:cNvPicPr>
          <p:nvPr/>
        </p:nvPicPr>
        <p:blipFill>
          <a:blip r:embed="rId3"/>
          <a:srcRect/>
          <a:stretch>
            <a:fillRect/>
          </a:stretch>
        </p:blipFill>
        <p:spPr bwMode="auto">
          <a:xfrm>
            <a:off x="4932363" y="1844675"/>
            <a:ext cx="1871662" cy="4105275"/>
          </a:xfrm>
          <a:prstGeom prst="rect">
            <a:avLst/>
          </a:prstGeom>
          <a:noFill/>
          <a:ln w="9525">
            <a:noFill/>
            <a:miter lim="800000"/>
            <a:headEnd/>
            <a:tailEnd/>
          </a:ln>
        </p:spPr>
      </p:pic>
      <p:pic>
        <p:nvPicPr>
          <p:cNvPr id="35845" name="Picture 6" descr="۲۰۱۹۱۰۱۵_۱۰۳۰۱۸"/>
          <p:cNvPicPr>
            <a:picLocks noChangeAspect="1" noChangeArrowheads="1"/>
          </p:cNvPicPr>
          <p:nvPr/>
        </p:nvPicPr>
        <p:blipFill>
          <a:blip r:embed="rId4"/>
          <a:srcRect/>
          <a:stretch>
            <a:fillRect/>
          </a:stretch>
        </p:blipFill>
        <p:spPr bwMode="auto">
          <a:xfrm>
            <a:off x="684213" y="1844675"/>
            <a:ext cx="4033837" cy="410527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rrowheads="1"/>
          </p:cNvSpPr>
          <p:nvPr>
            <p:ph type="title"/>
          </p:nvPr>
        </p:nvSpPr>
        <p:spPr/>
        <p:txBody>
          <a:bodyPr/>
          <a:lstStyle/>
          <a:p>
            <a:pPr eaLnBrk="1" hangingPunct="1">
              <a:defRPr/>
            </a:pPr>
            <a:r>
              <a:rPr lang="fa-IR"/>
              <a:t>دستگاه پاستوریزاسیون شیر مادر</a:t>
            </a:r>
            <a:endParaRPr lang="en-US"/>
          </a:p>
        </p:txBody>
      </p:sp>
      <p:sp>
        <p:nvSpPr>
          <p:cNvPr id="102403" name="Rectangle 3"/>
          <p:cNvSpPr>
            <a:spLocks noGrp="1" noChangeArrowheads="1"/>
          </p:cNvSpPr>
          <p:nvPr>
            <p:ph type="body" idx="1"/>
          </p:nvPr>
        </p:nvSpPr>
        <p:spPr/>
        <p:txBody>
          <a:bodyPr/>
          <a:lstStyle/>
          <a:p>
            <a:pPr eaLnBrk="1" hangingPunct="1">
              <a:defRPr/>
            </a:pPr>
            <a:endParaRPr lang="en-US"/>
          </a:p>
        </p:txBody>
      </p:sp>
      <p:pic>
        <p:nvPicPr>
          <p:cNvPr id="36867" name="Picture 4" descr="۲۰۱۹۰۸۱۴_۰۷۰۰۳۶ - Copy"/>
          <p:cNvPicPr>
            <a:picLocks noChangeAspect="1" noChangeArrowheads="1"/>
          </p:cNvPicPr>
          <p:nvPr/>
        </p:nvPicPr>
        <p:blipFill>
          <a:blip r:embed="rId2"/>
          <a:srcRect/>
          <a:stretch>
            <a:fillRect/>
          </a:stretch>
        </p:blipFill>
        <p:spPr bwMode="auto">
          <a:xfrm>
            <a:off x="971550" y="1916113"/>
            <a:ext cx="7061200" cy="39719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rrowheads="1"/>
          </p:cNvSpPr>
          <p:nvPr>
            <p:ph type="title"/>
          </p:nvPr>
        </p:nvSpPr>
        <p:spPr/>
        <p:txBody>
          <a:bodyPr/>
          <a:lstStyle/>
          <a:p>
            <a:pPr eaLnBrk="1" hangingPunct="1">
              <a:defRPr/>
            </a:pPr>
            <a:r>
              <a:rPr lang="fa-IR"/>
              <a:t>پاستوریزه کردن شیر</a:t>
            </a:r>
            <a:endParaRPr lang="en-US"/>
          </a:p>
        </p:txBody>
      </p:sp>
      <p:sp>
        <p:nvSpPr>
          <p:cNvPr id="103427" name="Rectangle 3"/>
          <p:cNvSpPr>
            <a:spLocks noGrp="1" noChangeArrowheads="1"/>
          </p:cNvSpPr>
          <p:nvPr>
            <p:ph type="body" idx="1"/>
          </p:nvPr>
        </p:nvSpPr>
        <p:spPr/>
        <p:txBody>
          <a:bodyPr/>
          <a:lstStyle/>
          <a:p>
            <a:pPr eaLnBrk="1" hangingPunct="1">
              <a:defRPr/>
            </a:pPr>
            <a:endParaRPr lang="en-US"/>
          </a:p>
        </p:txBody>
      </p:sp>
      <p:pic>
        <p:nvPicPr>
          <p:cNvPr id="37891" name="Picture 4" descr="۲۰۱۹۰۹۲۳_۱۰۱۱۰۹"/>
          <p:cNvPicPr>
            <a:picLocks noChangeAspect="1" noChangeArrowheads="1"/>
          </p:cNvPicPr>
          <p:nvPr/>
        </p:nvPicPr>
        <p:blipFill>
          <a:blip r:embed="rId2"/>
          <a:srcRect/>
          <a:stretch>
            <a:fillRect/>
          </a:stretch>
        </p:blipFill>
        <p:spPr bwMode="auto">
          <a:xfrm>
            <a:off x="4859338" y="2492375"/>
            <a:ext cx="3819525" cy="2867025"/>
          </a:xfrm>
          <a:prstGeom prst="rect">
            <a:avLst/>
          </a:prstGeom>
          <a:noFill/>
          <a:ln w="9525">
            <a:noFill/>
            <a:miter lim="800000"/>
            <a:headEnd/>
            <a:tailEnd/>
          </a:ln>
        </p:spPr>
      </p:pic>
      <p:pic>
        <p:nvPicPr>
          <p:cNvPr id="37892" name="Picture 6" descr="۲۰۱۹۰۹۲۳_۱۰۱۰۳۱"/>
          <p:cNvPicPr>
            <a:picLocks noChangeAspect="1" noChangeArrowheads="1"/>
          </p:cNvPicPr>
          <p:nvPr/>
        </p:nvPicPr>
        <p:blipFill>
          <a:blip r:embed="rId3"/>
          <a:srcRect/>
          <a:stretch>
            <a:fillRect/>
          </a:stretch>
        </p:blipFill>
        <p:spPr bwMode="auto">
          <a:xfrm rot="10800000" flipH="1" flipV="1">
            <a:off x="611188" y="2492375"/>
            <a:ext cx="3889375" cy="291782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rrowheads="1"/>
          </p:cNvSpPr>
          <p:nvPr>
            <p:ph type="title"/>
          </p:nvPr>
        </p:nvSpPr>
        <p:spPr/>
        <p:txBody>
          <a:bodyPr/>
          <a:lstStyle/>
          <a:p>
            <a:pPr eaLnBrk="1" hangingPunct="1">
              <a:defRPr/>
            </a:pPr>
            <a:r>
              <a:rPr lang="fa-IR"/>
              <a:t>ذخیره سازی شیر پاستوریزه شده</a:t>
            </a:r>
            <a:endParaRPr lang="en-US"/>
          </a:p>
        </p:txBody>
      </p:sp>
      <p:sp>
        <p:nvSpPr>
          <p:cNvPr id="105475" name="Rectangle 3"/>
          <p:cNvSpPr>
            <a:spLocks noGrp="1" noChangeArrowheads="1"/>
          </p:cNvSpPr>
          <p:nvPr>
            <p:ph type="body" idx="1"/>
          </p:nvPr>
        </p:nvSpPr>
        <p:spPr/>
        <p:txBody>
          <a:bodyPr/>
          <a:lstStyle/>
          <a:p>
            <a:pPr eaLnBrk="1" hangingPunct="1">
              <a:defRPr/>
            </a:pPr>
            <a:endParaRPr lang="en-US"/>
          </a:p>
        </p:txBody>
      </p:sp>
      <p:pic>
        <p:nvPicPr>
          <p:cNvPr id="38915" name="Picture 4" descr="۲۰۱۹۰۸۲۱_۰۷۰۴۵۵ - Copy"/>
          <p:cNvPicPr>
            <a:picLocks noChangeAspect="1" noChangeArrowheads="1"/>
          </p:cNvPicPr>
          <p:nvPr/>
        </p:nvPicPr>
        <p:blipFill>
          <a:blip r:embed="rId2"/>
          <a:srcRect/>
          <a:stretch>
            <a:fillRect/>
          </a:stretch>
        </p:blipFill>
        <p:spPr bwMode="auto">
          <a:xfrm>
            <a:off x="830263" y="1914525"/>
            <a:ext cx="7197725" cy="404495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p:txBody>
          <a:bodyPr/>
          <a:lstStyle/>
          <a:p>
            <a:pPr eaLnBrk="1" hangingPunct="1">
              <a:defRPr/>
            </a:pPr>
            <a:r>
              <a:rPr lang="fa-IR"/>
              <a:t>استریل کردن ظروف </a:t>
            </a:r>
            <a:endParaRPr lang="en-US"/>
          </a:p>
        </p:txBody>
      </p:sp>
      <p:sp>
        <p:nvSpPr>
          <p:cNvPr id="106499" name="Rectangle 3"/>
          <p:cNvSpPr>
            <a:spLocks noGrp="1" noChangeArrowheads="1"/>
          </p:cNvSpPr>
          <p:nvPr>
            <p:ph type="body" idx="1"/>
          </p:nvPr>
        </p:nvSpPr>
        <p:spPr/>
        <p:txBody>
          <a:bodyPr/>
          <a:lstStyle/>
          <a:p>
            <a:pPr eaLnBrk="1" hangingPunct="1">
              <a:defRPr/>
            </a:pPr>
            <a:endParaRPr lang="en-US"/>
          </a:p>
        </p:txBody>
      </p:sp>
      <p:pic>
        <p:nvPicPr>
          <p:cNvPr id="39939" name="Picture 4" descr="۲۰۱۹۰۸۱۴_۰۷۰۰۵۲ - Copy"/>
          <p:cNvPicPr>
            <a:picLocks noChangeAspect="1" noChangeArrowheads="1"/>
          </p:cNvPicPr>
          <p:nvPr/>
        </p:nvPicPr>
        <p:blipFill>
          <a:blip r:embed="rId2"/>
          <a:srcRect/>
          <a:stretch>
            <a:fillRect/>
          </a:stretch>
        </p:blipFill>
        <p:spPr bwMode="auto">
          <a:xfrm>
            <a:off x="827088" y="1773238"/>
            <a:ext cx="7489825" cy="421322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p:txBody>
          <a:bodyPr/>
          <a:lstStyle/>
          <a:p>
            <a:pPr eaLnBrk="1" hangingPunct="1">
              <a:defRPr/>
            </a:pPr>
            <a:endParaRPr lang="fa-IR"/>
          </a:p>
        </p:txBody>
      </p:sp>
      <p:sp>
        <p:nvSpPr>
          <p:cNvPr id="3" name="Content Placeholder 2"/>
          <p:cNvSpPr>
            <a:spLocks noGrp="1"/>
          </p:cNvSpPr>
          <p:nvPr>
            <p:ph idx="4294967295"/>
          </p:nvPr>
        </p:nvSpPr>
        <p:spPr/>
        <p:txBody>
          <a:bodyPr>
            <a:normAutofit/>
          </a:bodyPr>
          <a:lstStyle/>
          <a:p>
            <a:pPr eaLnBrk="1" hangingPunct="1">
              <a:lnSpc>
                <a:spcPct val="80000"/>
              </a:lnSpc>
              <a:defRPr/>
            </a:pPr>
            <a:r>
              <a:rPr lang="fa-IR" sz="2700"/>
              <a:t>آکادمی اطفال آمریکا توصیه می کند که همه نوزادان نارس باید شیر مادر را دریافت کنند و در صورتی که شیر مادر در دسترس نیست یا استفاده از آن منع مصرف دارد ، باید از شیر انسانی پاستوریزه شده استفاده شود</a:t>
            </a:r>
          </a:p>
          <a:p>
            <a:pPr eaLnBrk="1" hangingPunct="1">
              <a:lnSpc>
                <a:spcPct val="80000"/>
              </a:lnSpc>
              <a:defRPr/>
            </a:pPr>
            <a:r>
              <a:rPr lang="en-US" sz="2700"/>
              <a:t>FDA</a:t>
            </a:r>
            <a:r>
              <a:rPr lang="fa-IR" sz="2700"/>
              <a:t> و </a:t>
            </a:r>
            <a:r>
              <a:rPr lang="en-US" sz="2700"/>
              <a:t>CDC </a:t>
            </a:r>
            <a:r>
              <a:rPr lang="fa-IR" sz="2700"/>
              <a:t> شیر تازه را بدون پاستوریزه کردن توصیه نمی کند </a:t>
            </a:r>
          </a:p>
          <a:p>
            <a:pPr eaLnBrk="1" hangingPunct="1">
              <a:lnSpc>
                <a:spcPct val="80000"/>
              </a:lnSpc>
              <a:defRPr/>
            </a:pPr>
            <a:endParaRPr lang="fa-IR" sz="2700"/>
          </a:p>
          <a:p>
            <a:pPr eaLnBrk="1" hangingPunct="1">
              <a:lnSpc>
                <a:spcPct val="80000"/>
              </a:lnSpc>
              <a:defRPr/>
            </a:pPr>
            <a:r>
              <a:rPr lang="fa-IR" sz="2700"/>
              <a:t>بیانیه بین المللی </a:t>
            </a:r>
            <a:r>
              <a:rPr lang="en-US" sz="2700"/>
              <a:t>WHO</a:t>
            </a:r>
            <a:r>
              <a:rPr lang="fa-IR" sz="2700"/>
              <a:t> و یونیسف ، بیانیه مشترکی را در سال 1980 بیان کردند:</a:t>
            </a:r>
            <a:r>
              <a:rPr lang="en-US" sz="2700"/>
              <a:t> </a:t>
            </a:r>
            <a:r>
              <a:rPr lang="ar-SA" sz="2700">
                <a:latin typeface="Arial"/>
              </a:rPr>
              <a:t> </a:t>
            </a:r>
            <a:endParaRPr lang="en-US" sz="2700"/>
          </a:p>
          <a:p>
            <a:pPr eaLnBrk="1" hangingPunct="1">
              <a:lnSpc>
                <a:spcPct val="80000"/>
              </a:lnSpc>
              <a:defRPr/>
            </a:pPr>
            <a:r>
              <a:rPr lang="fa-IR" sz="2700"/>
              <a:t>در جائی که تغذیه شیرخوار با شیر مادر خودش امکان پذیر نباشد، اولین گزینه در صورت موجود بودن باید استفاده از شیر انسان از منابع دیگر باشد. بانکهای شیر انسانی باید در موقعیتهای مناسب تهیه شوند</a:t>
            </a:r>
          </a:p>
          <a:p>
            <a:pPr eaLnBrk="1" hangingPunct="1">
              <a:lnSpc>
                <a:spcPct val="80000"/>
              </a:lnSpc>
              <a:defRPr/>
            </a:pPr>
            <a:endParaRPr lang="fa-IR" sz="2700"/>
          </a:p>
          <a:p>
            <a:pPr eaLnBrk="1" hangingPunct="1">
              <a:lnSpc>
                <a:spcPct val="80000"/>
              </a:lnSpc>
              <a:defRPr/>
            </a:pPr>
            <a:endParaRPr lang="fa-IR" sz="2700"/>
          </a:p>
          <a:p>
            <a:pPr eaLnBrk="1" hangingPunct="1">
              <a:lnSpc>
                <a:spcPct val="80000"/>
              </a:lnSpc>
              <a:defRPr/>
            </a:pPr>
            <a:endParaRPr lang="fa-IR" sz="2700"/>
          </a:p>
          <a:p>
            <a:pPr eaLnBrk="1" hangingPunct="1">
              <a:lnSpc>
                <a:spcPct val="80000"/>
              </a:lnSpc>
              <a:defRPr/>
            </a:pPr>
            <a:endParaRPr lang="fa-IR" sz="2700"/>
          </a:p>
          <a:p>
            <a:pPr eaLnBrk="1" hangingPunct="1">
              <a:lnSpc>
                <a:spcPct val="80000"/>
              </a:lnSpc>
              <a:defRPr/>
            </a:pPr>
            <a:endParaRPr lang="fa-IR" sz="2700"/>
          </a:p>
          <a:p>
            <a:pPr eaLnBrk="1" hangingPunct="1">
              <a:lnSpc>
                <a:spcPct val="80000"/>
              </a:lnSpc>
              <a:defRPr/>
            </a:pPr>
            <a:endParaRPr lang="en-US" sz="2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5800" y="2130425"/>
            <a:ext cx="7772400" cy="1470025"/>
          </a:xfrm>
        </p:spPr>
        <p:txBody>
          <a:bodyPr>
            <a:normAutofit/>
          </a:bodyPr>
          <a:lstStyle/>
          <a:p>
            <a:pPr eaLnBrk="1" hangingPunct="1">
              <a:defRPr/>
            </a:pPr>
            <a:r>
              <a:rPr lang="fa-IR" sz="5400">
                <a:cs typeface="Times New Roman" pitchFamily="18" charset="0"/>
              </a:rPr>
              <a:t>آیا شیر پاستوریزه بی خطر است و ناقل میکرب ها و ویروس ها نیست ؟</a:t>
            </a:r>
            <a:br>
              <a:rPr lang="fa-IR" sz="5400">
                <a:cs typeface="Times New Roman" pitchFamily="18" charset="0"/>
              </a:rPr>
            </a:br>
            <a:endParaRPr lang="en-US" sz="5400"/>
          </a:p>
        </p:txBody>
      </p:sp>
      <p:sp>
        <p:nvSpPr>
          <p:cNvPr id="3" name="Subtitle 2"/>
          <p:cNvSpPr>
            <a:spLocks noGrp="1"/>
          </p:cNvSpPr>
          <p:nvPr>
            <p:ph type="subTitle" idx="4294967295"/>
          </p:nvPr>
        </p:nvSpPr>
        <p:spPr>
          <a:xfrm>
            <a:off x="1371600" y="3889375"/>
            <a:ext cx="6400800" cy="1749425"/>
          </a:xfrm>
        </p:spPr>
        <p:txBody>
          <a:bodyPr>
            <a:normAutofit/>
          </a:bodyPr>
          <a:lstStyle/>
          <a:p>
            <a:pPr marL="0" indent="0" algn="ctr" eaLnBrk="1" hangingPunct="1">
              <a:buFont typeface="Wingdings" pitchFamily="2" charset="2"/>
              <a:buNone/>
              <a:defRPr/>
            </a:pPr>
            <a:endParaRPr lang="en-US">
              <a:solidFill>
                <a:srgbClr val="898989"/>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idx="4294967295"/>
          </p:nvPr>
        </p:nvSpPr>
        <p:spPr/>
        <p:txBody>
          <a:bodyPr/>
          <a:lstStyle/>
          <a:p>
            <a:pPr eaLnBrk="1" hangingPunct="1">
              <a:defRPr/>
            </a:pPr>
            <a:r>
              <a:rPr lang="fa-IR">
                <a:cs typeface="Times New Roman" pitchFamily="18" charset="0"/>
              </a:rPr>
              <a:t>ویروس ها در بانک شیر  </a:t>
            </a:r>
            <a:endParaRPr lang="en-US"/>
          </a:p>
        </p:txBody>
      </p:sp>
      <p:sp>
        <p:nvSpPr>
          <p:cNvPr id="3" name="Content Placeholder 2"/>
          <p:cNvSpPr>
            <a:spLocks noGrp="1"/>
          </p:cNvSpPr>
          <p:nvPr>
            <p:ph idx="4294967295"/>
          </p:nvPr>
        </p:nvSpPr>
        <p:spPr/>
        <p:txBody>
          <a:bodyPr>
            <a:normAutofit/>
          </a:bodyPr>
          <a:lstStyle/>
          <a:p>
            <a:pPr eaLnBrk="1" hangingPunct="1">
              <a:defRPr/>
            </a:pPr>
            <a:r>
              <a:rPr lang="fa-IR" sz="3000" smtClean="0"/>
              <a:t>بیشتر باکتریها ، ویروس ها و دیگر پاتوژن ها از بین میروند </a:t>
            </a:r>
          </a:p>
          <a:p>
            <a:pPr eaLnBrk="1" hangingPunct="1">
              <a:defRPr/>
            </a:pPr>
            <a:r>
              <a:rPr lang="fa-IR" sz="3000" smtClean="0"/>
              <a:t>معضل </a:t>
            </a:r>
            <a:r>
              <a:rPr lang="en-US" sz="3000" smtClean="0"/>
              <a:t>CMV</a:t>
            </a:r>
            <a:r>
              <a:rPr lang="fa-IR" sz="3000" smtClean="0"/>
              <a:t> بسیار مهم است </a:t>
            </a:r>
          </a:p>
          <a:p>
            <a:pPr eaLnBrk="1" hangingPunct="1">
              <a:defRPr/>
            </a:pPr>
            <a:r>
              <a:rPr lang="fa-IR" sz="3000" smtClean="0"/>
              <a:t>در یک مطالعه ویروس </a:t>
            </a:r>
            <a:r>
              <a:rPr lang="en-US" sz="3000" smtClean="0"/>
              <a:t>CMV </a:t>
            </a:r>
            <a:r>
              <a:rPr lang="fa-IR" sz="3000" smtClean="0"/>
              <a:t> ،در ادرار </a:t>
            </a:r>
            <a:r>
              <a:rPr lang="en-US" sz="3000" smtClean="0"/>
              <a:t>7%</a:t>
            </a:r>
            <a:r>
              <a:rPr lang="fa-IR" sz="3000" smtClean="0"/>
              <a:t> در بزاق </a:t>
            </a:r>
            <a:r>
              <a:rPr lang="en-US" sz="3000" smtClean="0"/>
              <a:t>2%</a:t>
            </a:r>
            <a:r>
              <a:rPr lang="fa-IR" sz="3000" smtClean="0"/>
              <a:t> ودر شیر</a:t>
            </a:r>
            <a:r>
              <a:rPr lang="en-US" sz="3000" smtClean="0"/>
              <a:t>30%   </a:t>
            </a:r>
          </a:p>
          <a:p>
            <a:pPr eaLnBrk="1" hangingPunct="1">
              <a:defRPr/>
            </a:pPr>
            <a:r>
              <a:rPr lang="en-US" sz="3000" smtClean="0"/>
              <a:t>CMV</a:t>
            </a:r>
            <a:r>
              <a:rPr lang="fa-IR" sz="3000" smtClean="0"/>
              <a:t> در دمای </a:t>
            </a:r>
            <a:r>
              <a:rPr lang="en-US" sz="3000" smtClean="0"/>
              <a:t>4</a:t>
            </a:r>
            <a:r>
              <a:rPr lang="fa-IR" sz="3000" smtClean="0"/>
              <a:t> تا </a:t>
            </a:r>
            <a:r>
              <a:rPr lang="en-US" sz="3000" smtClean="0"/>
              <a:t>-20 </a:t>
            </a:r>
            <a:r>
              <a:rPr lang="fa-IR" sz="3000" smtClean="0"/>
              <a:t> زنده میماند </a:t>
            </a:r>
          </a:p>
          <a:p>
            <a:pPr eaLnBrk="1" hangingPunct="1">
              <a:defRPr/>
            </a:pPr>
            <a:r>
              <a:rPr lang="en-US" sz="3000" smtClean="0"/>
              <a:t>CMV</a:t>
            </a:r>
            <a:r>
              <a:rPr lang="fa-IR" sz="3000" smtClean="0"/>
              <a:t> در دمای </a:t>
            </a:r>
            <a:r>
              <a:rPr lang="en-US" sz="3000" smtClean="0"/>
              <a:t>62.5 </a:t>
            </a:r>
            <a:r>
              <a:rPr lang="fa-IR" sz="3000" smtClean="0"/>
              <a:t> بمدت </a:t>
            </a:r>
            <a:r>
              <a:rPr lang="en-US" sz="3000" smtClean="0"/>
              <a:t>30 </a:t>
            </a:r>
            <a:r>
              <a:rPr lang="fa-IR" sz="3000" smtClean="0"/>
              <a:t> از بین میرود </a:t>
            </a:r>
            <a:endParaRPr lang="en-US" sz="3000" smtClean="0"/>
          </a:p>
          <a:p>
            <a:pPr eaLnBrk="1" hangingPunct="1">
              <a:defRPr/>
            </a:pPr>
            <a:r>
              <a:rPr lang="en-US" sz="3000" smtClean="0"/>
              <a:t>HBSAg</a:t>
            </a:r>
            <a:r>
              <a:rPr lang="fa-IR" sz="3000" smtClean="0"/>
              <a:t> از شیر عبور میکند ونباید اهدا شود </a:t>
            </a:r>
          </a:p>
          <a:p>
            <a:pPr eaLnBrk="1" hangingPunct="1">
              <a:defRPr/>
            </a:pPr>
            <a:endParaRPr lang="fa-IR" sz="3000" smtClean="0"/>
          </a:p>
          <a:p>
            <a:pPr eaLnBrk="1" hangingPunct="1">
              <a:defRPr/>
            </a:pPr>
            <a:endParaRPr lang="en-US" sz="300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idx="4294967295"/>
          </p:nvPr>
        </p:nvSpPr>
        <p:spPr/>
        <p:txBody>
          <a:bodyPr/>
          <a:lstStyle/>
          <a:p>
            <a:pPr eaLnBrk="1" hangingPunct="1">
              <a:defRPr/>
            </a:pPr>
            <a:r>
              <a:rPr lang="en-US"/>
              <a:t>HIV </a:t>
            </a:r>
            <a:r>
              <a:rPr lang="fa-IR">
                <a:cs typeface="Times New Roman" pitchFamily="18" charset="0"/>
              </a:rPr>
              <a:t> و بانک شیر </a:t>
            </a:r>
            <a:endParaRPr lang="en-US"/>
          </a:p>
        </p:txBody>
      </p:sp>
      <p:sp>
        <p:nvSpPr>
          <p:cNvPr id="24578" name="Content Placeholder 2"/>
          <p:cNvSpPr>
            <a:spLocks noGrp="1"/>
          </p:cNvSpPr>
          <p:nvPr>
            <p:ph idx="4294967295"/>
          </p:nvPr>
        </p:nvSpPr>
        <p:spPr/>
        <p:txBody>
          <a:bodyPr/>
          <a:lstStyle/>
          <a:p>
            <a:pPr eaLnBrk="1" hangingPunct="1">
              <a:defRPr/>
            </a:pPr>
            <a:r>
              <a:rPr lang="fa-IR" smtClean="0"/>
              <a:t>مادر اهداکننده باید </a:t>
            </a:r>
            <a:r>
              <a:rPr lang="en-US" smtClean="0"/>
              <a:t>HIV </a:t>
            </a:r>
            <a:r>
              <a:rPr lang="fa-IR" smtClean="0"/>
              <a:t> منفی باشد ولی چون مثبت شدن ممکن است زمانبر باشد باید تمهیدات دیگر در نظر گرفته شود .</a:t>
            </a:r>
          </a:p>
          <a:p>
            <a:pPr eaLnBrk="1" hangingPunct="1">
              <a:defRPr/>
            </a:pPr>
            <a:r>
              <a:rPr lang="fa-IR" smtClean="0"/>
              <a:t>در تلقیح ویروس </a:t>
            </a:r>
            <a:r>
              <a:rPr lang="en-US" smtClean="0"/>
              <a:t>HIV  </a:t>
            </a:r>
            <a:r>
              <a:rPr lang="fa-IR" smtClean="0"/>
              <a:t> و </a:t>
            </a:r>
            <a:r>
              <a:rPr lang="en-US" smtClean="0"/>
              <a:t>HTLV  </a:t>
            </a:r>
            <a:r>
              <a:rPr lang="fa-IR" smtClean="0"/>
              <a:t>در روش </a:t>
            </a:r>
            <a:r>
              <a:rPr lang="en-US" smtClean="0"/>
              <a:t>HTST </a:t>
            </a:r>
            <a:r>
              <a:rPr lang="fa-IR" smtClean="0"/>
              <a:t> و در روش هولدر در دمای </a:t>
            </a:r>
            <a:r>
              <a:rPr lang="en-US" smtClean="0"/>
              <a:t>62.5 </a:t>
            </a:r>
            <a:r>
              <a:rPr lang="fa-IR" smtClean="0"/>
              <a:t> بمدت </a:t>
            </a:r>
            <a:r>
              <a:rPr lang="en-US" smtClean="0"/>
              <a:t>30 </a:t>
            </a:r>
            <a:r>
              <a:rPr lang="fa-IR" smtClean="0"/>
              <a:t> از بین رفتند  و کشت مجدد هم رشد نداشت .</a:t>
            </a:r>
          </a:p>
          <a:p>
            <a:pPr eaLnBrk="1" hangingPunct="1">
              <a:defRPr/>
            </a:pPr>
            <a:endParaRPr lang="en-US" smtClean="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ctrTitle" idx="4294967295"/>
          </p:nvPr>
        </p:nvSpPr>
        <p:spPr>
          <a:xfrm>
            <a:off x="685800" y="2130425"/>
            <a:ext cx="7772400" cy="1470025"/>
          </a:xfrm>
        </p:spPr>
        <p:txBody>
          <a:bodyPr/>
          <a:lstStyle/>
          <a:p>
            <a:pPr eaLnBrk="1" hangingPunct="1">
              <a:defRPr/>
            </a:pPr>
            <a:r>
              <a:rPr lang="fa-IR" sz="6000">
                <a:cs typeface="Times New Roman" pitchFamily="18" charset="0"/>
              </a:rPr>
              <a:t>آیا شیر بانک شیرمقرون به صرفه است </a:t>
            </a:r>
            <a:br>
              <a:rPr lang="fa-IR" sz="6000">
                <a:cs typeface="Times New Roman" pitchFamily="18" charset="0"/>
              </a:rPr>
            </a:br>
            <a:endParaRPr lang="en-US" sz="6000"/>
          </a:p>
        </p:txBody>
      </p:sp>
      <p:sp>
        <p:nvSpPr>
          <p:cNvPr id="3" name="Subtitle 2"/>
          <p:cNvSpPr>
            <a:spLocks noGrp="1"/>
          </p:cNvSpPr>
          <p:nvPr>
            <p:ph type="subTitle" idx="4294967295"/>
          </p:nvPr>
        </p:nvSpPr>
        <p:spPr>
          <a:xfrm>
            <a:off x="1371600" y="3889375"/>
            <a:ext cx="6400800" cy="1749425"/>
          </a:xfrm>
        </p:spPr>
        <p:txBody>
          <a:bodyPr>
            <a:normAutofit/>
          </a:bodyPr>
          <a:lstStyle/>
          <a:p>
            <a:pPr marL="0" indent="0" algn="ctr" eaLnBrk="1" hangingPunct="1">
              <a:buFont typeface="Wingdings" pitchFamily="2" charset="2"/>
              <a:buNone/>
              <a:defRPr/>
            </a:pPr>
            <a:endParaRPr lang="en-US">
              <a:solidFill>
                <a:srgbClr val="89898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idx="4294967295"/>
          </p:nvPr>
        </p:nvSpPr>
        <p:spPr/>
        <p:txBody>
          <a:bodyPr/>
          <a:lstStyle/>
          <a:p>
            <a:pPr eaLnBrk="1" hangingPunct="1">
              <a:defRPr/>
            </a:pPr>
            <a:endParaRPr lang="fa-IR"/>
          </a:p>
        </p:txBody>
      </p:sp>
      <p:sp>
        <p:nvSpPr>
          <p:cNvPr id="27650" name="Content Placeholder 2"/>
          <p:cNvSpPr>
            <a:spLocks noGrp="1"/>
          </p:cNvSpPr>
          <p:nvPr>
            <p:ph idx="4294967295"/>
          </p:nvPr>
        </p:nvSpPr>
        <p:spPr/>
        <p:txBody>
          <a:bodyPr/>
          <a:lstStyle/>
          <a:p>
            <a:pPr eaLnBrk="1" hangingPunct="1">
              <a:defRPr/>
            </a:pPr>
            <a:r>
              <a:rPr lang="fa-IR" smtClean="0"/>
              <a:t>اگرچه پرسیدن این سؤال در رابطه با شرایط کشنده (نکروز کننده انتروکولیت ، سپسیس) نامناسب است. </a:t>
            </a:r>
          </a:p>
          <a:p>
            <a:pPr eaLnBrk="1" hangingPunct="1">
              <a:defRPr/>
            </a:pPr>
            <a:r>
              <a:rPr lang="fa-IR" smtClean="0"/>
              <a:t>خوشبختانه چندین مطالعه اثبات كرده اند كه استفاده از شیر اهدا كننده مقرون به صرفه است</a:t>
            </a:r>
          </a:p>
          <a:p>
            <a:pPr eaLnBrk="1" hangingPunct="1">
              <a:defRPr/>
            </a:pPr>
            <a:r>
              <a:rPr lang="fa-IR" smtClean="0"/>
              <a:t>متوسط ​​هزینه پردازش شیر توسط بانکهای شیر در ایالات متحده بیش از 4 دلار در هر اونس  است</a:t>
            </a:r>
          </a:p>
          <a:p>
            <a:pPr eaLnBrk="1" hangingPunct="1">
              <a:defRPr/>
            </a:pPr>
            <a:r>
              <a:rPr lang="fa-IR" smtClean="0"/>
              <a:t>به دلیل کمبود بودجه هیچ شیرخواری نباید ازدسترسی به شیر مادر محروم</a:t>
            </a:r>
            <a:r>
              <a:rPr lang="en-US" smtClean="0"/>
              <a:t> </a:t>
            </a:r>
            <a:r>
              <a:rPr lang="fa-IR" smtClean="0"/>
              <a:t>شود.</a:t>
            </a:r>
            <a:endParaRPr 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ctrTitle" idx="4294967295"/>
          </p:nvPr>
        </p:nvSpPr>
        <p:spPr>
          <a:xfrm>
            <a:off x="685800" y="2130425"/>
            <a:ext cx="7772400" cy="1470025"/>
          </a:xfrm>
        </p:spPr>
        <p:txBody>
          <a:bodyPr/>
          <a:lstStyle/>
          <a:p>
            <a:pPr eaLnBrk="1" hangingPunct="1">
              <a:defRPr/>
            </a:pPr>
            <a:r>
              <a:rPr lang="fa-IR" sz="6000">
                <a:cs typeface="Times New Roman" pitchFamily="18" charset="0"/>
              </a:rPr>
              <a:t>آیا شیر بانک شیر مشکل شرعی و قانونی ندارد</a:t>
            </a:r>
            <a:endParaRPr lang="en-US" sz="6000"/>
          </a:p>
        </p:txBody>
      </p:sp>
      <p:sp>
        <p:nvSpPr>
          <p:cNvPr id="3" name="Subtitle 2"/>
          <p:cNvSpPr>
            <a:spLocks noGrp="1"/>
          </p:cNvSpPr>
          <p:nvPr>
            <p:ph type="subTitle" idx="4294967295"/>
          </p:nvPr>
        </p:nvSpPr>
        <p:spPr>
          <a:xfrm>
            <a:off x="1371600" y="3889375"/>
            <a:ext cx="6400800" cy="1749425"/>
          </a:xfrm>
        </p:spPr>
        <p:txBody>
          <a:bodyPr>
            <a:normAutofit/>
          </a:bodyPr>
          <a:lstStyle/>
          <a:p>
            <a:pPr marL="0" indent="0" algn="ctr" eaLnBrk="1" hangingPunct="1">
              <a:buFont typeface="Wingdings" pitchFamily="2" charset="2"/>
              <a:buNone/>
              <a:defRPr/>
            </a:pPr>
            <a:endParaRPr lang="en-US">
              <a:solidFill>
                <a:srgbClr val="898989"/>
              </a:solidFill>
            </a:endParaRPr>
          </a:p>
        </p:txBody>
      </p:sp>
    </p:spTree>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Stream</Template>
  <TotalTime>438</TotalTime>
  <Words>1204</Words>
  <Application>Microsoft Office PowerPoint</Application>
  <PresentationFormat>On-screen Show (4:3)</PresentationFormat>
  <Paragraphs>100</Paragraphs>
  <Slides>27</Slides>
  <Notes>0</Notes>
  <HiddenSlides>0</HiddenSlides>
  <MMClips>0</MMClips>
  <ScaleCrop>false</ScaleCrop>
  <HeadingPairs>
    <vt:vector size="6" baseType="variant">
      <vt:variant>
        <vt:lpstr>Fonts Used</vt:lpstr>
      </vt:variant>
      <vt:variant>
        <vt:i4>6</vt:i4>
      </vt:variant>
      <vt:variant>
        <vt:lpstr>Design Template</vt:lpstr>
      </vt:variant>
      <vt:variant>
        <vt:i4>2</vt:i4>
      </vt:variant>
      <vt:variant>
        <vt:lpstr>Slide Titles</vt:lpstr>
      </vt:variant>
      <vt:variant>
        <vt:i4>27</vt:i4>
      </vt:variant>
    </vt:vector>
  </HeadingPairs>
  <TitlesOfParts>
    <vt:vector size="35" baseType="lpstr">
      <vt:lpstr>Garamond</vt:lpstr>
      <vt:lpstr>Arial</vt:lpstr>
      <vt:lpstr>Wingdings</vt:lpstr>
      <vt:lpstr>Calibri</vt:lpstr>
      <vt:lpstr>Times New Roman</vt:lpstr>
      <vt:lpstr>B Homa</vt:lpstr>
      <vt:lpstr>Stream</vt:lpstr>
      <vt:lpstr>Stream</vt:lpstr>
      <vt:lpstr>اساس بانک شیر </vt:lpstr>
      <vt:lpstr>Slide 2</vt:lpstr>
      <vt:lpstr>Slide 3</vt:lpstr>
      <vt:lpstr>آیا شیر پاستوریزه بی خطر است و ناقل میکرب ها و ویروس ها نیست ؟ </vt:lpstr>
      <vt:lpstr>ویروس ها در بانک شیر  </vt:lpstr>
      <vt:lpstr>HIV  و بانک شیر </vt:lpstr>
      <vt:lpstr>آیا شیر بانک شیرمقرون به صرفه است  </vt:lpstr>
      <vt:lpstr>Slide 8</vt:lpstr>
      <vt:lpstr>آیا شیر بانک شیر مشکل شرعی و قانونی ندارد</vt:lpstr>
      <vt:lpstr>Slide 10</vt:lpstr>
      <vt:lpstr>مراحل پاستوریزاسیون شیر </vt:lpstr>
      <vt:lpstr>1-  تایید صلاحیت و غربالگری مادر اهدا کننده شیر </vt:lpstr>
      <vt:lpstr>چه مادرانی میتوانند شیر اهدا نمایند </vt:lpstr>
      <vt:lpstr>قدم دوم بررسی باکتریولوژیک شیر اهدایی  </vt:lpstr>
      <vt:lpstr>Slide 15</vt:lpstr>
      <vt:lpstr>به چه نوزادانی شیر بانک شیر اهدا شود  </vt:lpstr>
      <vt:lpstr>نقش مشاوره شیردهی و بانک شیر مادران در ترویج تغذیه با شیر مادر وحمایت از شیر مادر                                </vt:lpstr>
      <vt:lpstr>Slide 18</vt:lpstr>
      <vt:lpstr>PIOMI</vt:lpstr>
      <vt:lpstr>Slide 20</vt:lpstr>
      <vt:lpstr>Slide 21</vt:lpstr>
      <vt:lpstr>دستورالعمل تغذیه با شیر مادر و بانک شیر در بیمارستان شهید اکبرآبادی </vt:lpstr>
      <vt:lpstr>جمع آوری و ذخیره شیرهای اهدایی</vt:lpstr>
      <vt:lpstr>دستگاه پاستوریزاسیون شیر مادر</vt:lpstr>
      <vt:lpstr>پاستوریزه کردن شیر</vt:lpstr>
      <vt:lpstr>ذخیره سازی شیر پاستوریزه شده</vt:lpstr>
      <vt:lpstr>استریل کردن ظروف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بانک شیر مادران دانشگاه علوم پزشکی ایران  بیمارستان شهید اکبرآبادی</dc:title>
  <dc:creator>lib1</dc:creator>
  <cp:lastModifiedBy>samsung</cp:lastModifiedBy>
  <cp:revision>80</cp:revision>
  <dcterms:created xsi:type="dcterms:W3CDTF">2019-11-13T09:50:34Z</dcterms:created>
  <dcterms:modified xsi:type="dcterms:W3CDTF">2020-08-05T15:06:15Z</dcterms:modified>
</cp:coreProperties>
</file>